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4" r:id="rId1"/>
  </p:sldMasterIdLst>
  <p:notesMasterIdLst>
    <p:notesMasterId r:id="rId27"/>
  </p:notesMasterIdLst>
  <p:sldIdLst>
    <p:sldId id="256" r:id="rId2"/>
    <p:sldId id="322" r:id="rId3"/>
    <p:sldId id="273" r:id="rId4"/>
    <p:sldId id="274" r:id="rId5"/>
    <p:sldId id="301" r:id="rId6"/>
    <p:sldId id="326" r:id="rId7"/>
    <p:sldId id="314" r:id="rId8"/>
    <p:sldId id="331" r:id="rId9"/>
    <p:sldId id="270" r:id="rId10"/>
    <p:sldId id="286" r:id="rId11"/>
    <p:sldId id="332" r:id="rId12"/>
    <p:sldId id="339" r:id="rId13"/>
    <p:sldId id="338" r:id="rId14"/>
    <p:sldId id="336" r:id="rId15"/>
    <p:sldId id="337" r:id="rId16"/>
    <p:sldId id="334" r:id="rId17"/>
    <p:sldId id="299" r:id="rId18"/>
    <p:sldId id="335" r:id="rId19"/>
    <p:sldId id="329" r:id="rId20"/>
    <p:sldId id="333" r:id="rId21"/>
    <p:sldId id="330" r:id="rId22"/>
    <p:sldId id="320" r:id="rId23"/>
    <p:sldId id="321" r:id="rId24"/>
    <p:sldId id="327" r:id="rId25"/>
    <p:sldId id="32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1971" autoAdjust="0"/>
  </p:normalViewPr>
  <p:slideViewPr>
    <p:cSldViewPr snapToGrid="0" snapToObjects="1">
      <p:cViewPr>
        <p:scale>
          <a:sx n="100" d="100"/>
          <a:sy n="100" d="100"/>
        </p:scale>
        <p:origin x="-944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CCA40-29F5-E64F-ABB6-B429B16FEC76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BC1A2-83A1-BE46-9A04-E8CD0047A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01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z="1000" dirty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0275" indent="-28472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8885" indent="-22777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4439" indent="-22777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9993" indent="-22777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5547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1102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6656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2210" indent="-2277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9DE389-ADAB-45C0-9943-FC789D44138A}" type="slidenum">
              <a:rPr lang="hu-HU" smtClean="0"/>
              <a:pPr eaLnBrk="1" hangingPunct="1"/>
              <a:t>3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589013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AD26E-3CB0-45B2-81F8-E0F1B082492D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2060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31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89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50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49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49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AD26E-3CB0-45B2-81F8-E0F1B082492D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49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interesting in light of the recent migration crisis, in which Hungary in language</a:t>
            </a:r>
            <a:r>
              <a:rPr lang="en-US" baseline="0" dirty="0" smtClean="0"/>
              <a:t> reaching back to the </a:t>
            </a:r>
            <a:r>
              <a:rPr lang="en-US" baseline="0" dirty="0" err="1" smtClean="0"/>
              <a:t>Trianon</a:t>
            </a:r>
            <a:r>
              <a:rPr lang="en-US" baseline="0" dirty="0" smtClean="0"/>
              <a:t> </a:t>
            </a:r>
            <a:r>
              <a:rPr lang="en-US" baseline="0" smtClean="0"/>
              <a:t>trauma of “</a:t>
            </a:r>
            <a:r>
              <a:rPr lang="en-US" baseline="0" dirty="0" smtClean="0"/>
              <a:t>defending the national borders”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920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010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010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010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BC1A2-83A1-BE46-9A04-E8CD0047A9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1A8-8D54-F946-9D9E-FAE5D03E0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10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1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6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45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9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8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21A8-8D54-F946-9D9E-FAE5D03E0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84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9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2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537CC-7779-9F42-BC3A-C8B519172777}" type="datetimeFigureOut">
              <a:rPr lang="en-US" smtClean="0"/>
              <a:t>17. 05. 25.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4B76B-52EE-AF4B-857D-FC2C0EEC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7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eg"/><Relationship Id="rId1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8" Type="http://schemas.openxmlformats.org/officeDocument/2006/relationships/image" Target="../media/image13.jpeg"/><Relationship Id="rId9" Type="http://schemas.openxmlformats.org/officeDocument/2006/relationships/image" Target="../media/image14.jpeg"/><Relationship Id="rId10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flipV="1">
            <a:off x="0" y="787397"/>
            <a:ext cx="9135793" cy="473990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" y="2184401"/>
            <a:ext cx="9144000" cy="416559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03" y="1588534"/>
            <a:ext cx="4940818" cy="3009898"/>
          </a:xfrm>
          <a:effectLst>
            <a:softEdge rad="38100"/>
          </a:effectLst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>Speaking from the </a:t>
            </a:r>
            <a:r>
              <a:rPr lang="en-US" sz="4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>Semi-Periphery: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/>
            </a:r>
            <a:b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</a:b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/>
            </a:r>
            <a:b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</a:br>
            <a: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Decolonizing Geographical</a:t>
            </a:r>
            <a:b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</a:br>
            <a: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Knowledge Production</a:t>
            </a:r>
            <a:b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</a:br>
            <a: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in Socialist Hungary</a:t>
            </a:r>
            <a:b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</a:br>
            <a: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1960s–1980s</a:t>
            </a:r>
            <a:endParaRPr lang="en-US" sz="245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 Black"/>
              <a:cs typeface="Arial Black"/>
            </a:endParaRPr>
          </a:p>
        </p:txBody>
      </p:sp>
      <p:sp>
        <p:nvSpPr>
          <p:cNvPr id="21" name="Rectangle 20"/>
          <p:cNvSpPr/>
          <p:nvPr/>
        </p:nvSpPr>
        <p:spPr>
          <a:xfrm flipV="1">
            <a:off x="8963038" y="1588530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5778500" y="1525034"/>
            <a:ext cx="3007308" cy="3009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spcBef>
                <a:spcPts val="0"/>
              </a:spcBef>
            </a:pPr>
            <a:r>
              <a:rPr lang="hu-HU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Zoltán </a:t>
            </a:r>
            <a:r>
              <a:rPr lang="hu-H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GINELLI</a:t>
            </a:r>
          </a:p>
          <a:p>
            <a:pPr algn="r">
              <a:spcBef>
                <a:spcPts val="600"/>
              </a:spcBef>
            </a:pPr>
            <a:r>
              <a:rPr lang="hu-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zginelli@gmail.com</a:t>
            </a:r>
          </a:p>
          <a:p>
            <a:pPr algn="r">
              <a:spcBef>
                <a:spcPts val="600"/>
              </a:spcBef>
            </a:pPr>
            <a:r>
              <a:rPr lang="hu-H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PhD Candidate</a:t>
            </a:r>
          </a:p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lang="hu-H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Doctoral School of Earth Sciences</a:t>
            </a:r>
            <a:br>
              <a:rPr lang="hu-H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</a:br>
            <a:r>
              <a:rPr lang="hu-H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Eötvös Loránd University</a:t>
            </a:r>
          </a:p>
          <a:p>
            <a:pPr algn="r">
              <a:spcBef>
                <a:spcPts val="0"/>
              </a:spcBef>
            </a:pPr>
            <a:r>
              <a:rPr lang="hu-H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Assistant Researcher</a:t>
            </a:r>
          </a:p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lang="hu-H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1989 after 1989: Rethinking the</a:t>
            </a:r>
            <a:br>
              <a:rPr lang="hu-H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</a:br>
            <a:r>
              <a:rPr lang="hu-H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Fall of State Socialism in a Global Perspective (Exeter University)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2273300" y="2540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" y="6350001"/>
            <a:ext cx="9143985" cy="5630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 flipV="1">
            <a:off x="-8617" y="1588534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23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flipV="1">
            <a:off x="0" y="787397"/>
            <a:ext cx="9135793" cy="473990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" y="2184401"/>
            <a:ext cx="9144000" cy="416559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" y="1588533"/>
            <a:ext cx="9144000" cy="3009898"/>
          </a:xfrm>
          <a:effectLst>
            <a:softEdge rad="38100"/>
          </a:effectLst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>PART 1</a:t>
            </a:r>
            <a:b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/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</a:br>
            <a: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Research Proposal and Contribution</a:t>
            </a:r>
            <a:endParaRPr lang="en-US" sz="245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 Black"/>
              <a:cs typeface="Arial Blac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273300" y="2540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" y="6350001"/>
            <a:ext cx="9143985" cy="5630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flipV="1">
            <a:off x="8963038" y="1588530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flipV="1">
            <a:off x="-8617" y="1588534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77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76" y="413792"/>
            <a:ext cx="8523144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000000"/>
                </a:solidFill>
                <a:cs typeface="Times New Roman" pitchFamily="18" charset="0"/>
              </a:rPr>
              <a:t>The Historical </a:t>
            </a:r>
            <a:r>
              <a:rPr lang="en-US" sz="3600" b="1" dirty="0">
                <a:solidFill>
                  <a:srgbClr val="000000"/>
                </a:solidFill>
                <a:cs typeface="Times New Roman" pitchFamily="18" charset="0"/>
              </a:rPr>
              <a:t>G</a:t>
            </a:r>
            <a:r>
              <a:rPr lang="en-US" sz="3600" b="1" dirty="0" smtClean="0">
                <a:solidFill>
                  <a:srgbClr val="000000"/>
                </a:solidFill>
                <a:cs typeface="Times New Roman" pitchFamily="18" charset="0"/>
              </a:rPr>
              <a:t>eographies</a:t>
            </a:r>
            <a:br>
              <a:rPr lang="en-US" sz="3600" b="1" dirty="0" smtClean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00"/>
                </a:solidFill>
                <a:cs typeface="Times New Roman" pitchFamily="18" charset="0"/>
              </a:rPr>
              <a:t>of </a:t>
            </a:r>
            <a:r>
              <a:rPr lang="en-US" sz="3600" b="1" dirty="0">
                <a:solidFill>
                  <a:srgbClr val="000000"/>
                </a:solidFill>
                <a:cs typeface="Times New Roman" pitchFamily="18" charset="0"/>
              </a:rPr>
              <a:t>S</a:t>
            </a:r>
            <a:r>
              <a:rPr lang="en-US" sz="3600" b="1" dirty="0" smtClean="0">
                <a:solidFill>
                  <a:srgbClr val="000000"/>
                </a:solidFill>
                <a:cs typeface="Times New Roman" pitchFamily="18" charset="0"/>
              </a:rPr>
              <a:t>cientific </a:t>
            </a:r>
            <a:r>
              <a:rPr lang="en-US" sz="3600" b="1" dirty="0">
                <a:solidFill>
                  <a:srgbClr val="000000"/>
                </a:solidFill>
                <a:cs typeface="Times New Roman" pitchFamily="18" charset="0"/>
              </a:rPr>
              <a:t>K</a:t>
            </a:r>
            <a:r>
              <a:rPr lang="en-US" sz="3600" b="1" dirty="0" smtClean="0">
                <a:solidFill>
                  <a:srgbClr val="000000"/>
                </a:solidFill>
                <a:cs typeface="Times New Roman" pitchFamily="18" charset="0"/>
              </a:rPr>
              <a:t>nowledge</a:t>
            </a:r>
            <a:endParaRPr lang="hu-HU" sz="36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6" name="Picture 2" descr="http://images.betterworldbooks.com/022/Putting-Science-in-Its-Place-Livingstone-David-97802264872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556" y="2081602"/>
            <a:ext cx="1907718" cy="29125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012160" y="5505350"/>
            <a:ext cx="267481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b="1" dirty="0" smtClean="0">
                <a:latin typeface="+mj-lt"/>
                <a:cs typeface="Times New Roman" pitchFamily="18" charset="0"/>
              </a:rPr>
              <a:t>Knowledge &amp; Space </a:t>
            </a:r>
            <a:r>
              <a:rPr lang="en-US" sz="1400" b="1" dirty="0" smtClean="0">
                <a:latin typeface="+mj-lt"/>
                <a:cs typeface="Times New Roman" pitchFamily="18" charset="0"/>
              </a:rPr>
              <a:t>series </a:t>
            </a:r>
            <a:r>
              <a:rPr lang="hu-HU" sz="1400" b="1" dirty="0" smtClean="0">
                <a:latin typeface="+mj-lt"/>
                <a:cs typeface="Times New Roman" pitchFamily="18" charset="0"/>
              </a:rPr>
              <a:t>(2006-)</a:t>
            </a:r>
            <a:endParaRPr lang="hu-HU" sz="1400" b="1" dirty="0">
              <a:latin typeface="+mj-lt"/>
              <a:cs typeface="Times New Roman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71600" y="5145310"/>
            <a:ext cx="288032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b="1" dirty="0" smtClean="0">
                <a:latin typeface="+mj-lt"/>
                <a:cs typeface="Times New Roman" pitchFamily="18" charset="0"/>
              </a:rPr>
              <a:t>Livingstone, D. N. (2003): </a:t>
            </a:r>
            <a:r>
              <a:rPr lang="hu-HU" sz="1400" b="1" dirty="0" err="1" smtClean="0">
                <a:latin typeface="+mj-lt"/>
                <a:cs typeface="Times New Roman" pitchFamily="18" charset="0"/>
              </a:rPr>
              <a:t>Putting</a:t>
            </a:r>
            <a:r>
              <a:rPr lang="hu-HU" sz="1400" b="1" dirty="0" smtClean="0">
                <a:latin typeface="+mj-lt"/>
                <a:cs typeface="Times New Roman" pitchFamily="18" charset="0"/>
              </a:rPr>
              <a:t> Science </a:t>
            </a:r>
            <a:r>
              <a:rPr lang="hu-HU" sz="1400" b="1" dirty="0" err="1" smtClean="0">
                <a:latin typeface="+mj-lt"/>
                <a:cs typeface="Times New Roman" pitchFamily="18" charset="0"/>
              </a:rPr>
              <a:t>in</a:t>
            </a:r>
            <a:r>
              <a:rPr lang="hu-HU" sz="1400" b="1" dirty="0" smtClean="0">
                <a:latin typeface="+mj-lt"/>
                <a:cs typeface="Times New Roman" pitchFamily="18" charset="0"/>
              </a:rPr>
              <a:t> </a:t>
            </a:r>
            <a:r>
              <a:rPr lang="hu-HU" sz="1400" b="1" dirty="0" err="1" smtClean="0">
                <a:latin typeface="+mj-lt"/>
                <a:cs typeface="Times New Roman" pitchFamily="18" charset="0"/>
              </a:rPr>
              <a:t>its</a:t>
            </a:r>
            <a:r>
              <a:rPr lang="hu-HU" sz="1400" b="1" dirty="0" smtClean="0">
                <a:latin typeface="+mj-lt"/>
                <a:cs typeface="Times New Roman" pitchFamily="18" charset="0"/>
              </a:rPr>
              <a:t> </a:t>
            </a:r>
            <a:r>
              <a:rPr lang="hu-HU" sz="1400" b="1" dirty="0" err="1" smtClean="0">
                <a:latin typeface="+mj-lt"/>
                <a:cs typeface="Times New Roman" pitchFamily="18" charset="0"/>
              </a:rPr>
              <a:t>Place</a:t>
            </a:r>
            <a:endParaRPr lang="hu-HU" sz="1400" b="1" dirty="0">
              <a:latin typeface="+mj-lt"/>
              <a:cs typeface="Times New Roman" pitchFamily="18" charset="0"/>
            </a:endParaRPr>
          </a:p>
        </p:txBody>
      </p:sp>
      <p:pic>
        <p:nvPicPr>
          <p:cNvPr id="61442" name="Picture 2" descr="Knowledge and Spa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2081602"/>
            <a:ext cx="1077672" cy="16165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4" name="Picture 4" descr="Cultural Memori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466" y="3790247"/>
            <a:ext cx="1077671" cy="16333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6" name="Picture 6" descr="Geographies of Scienc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888" y="3789040"/>
            <a:ext cx="1016204" cy="16195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8" name="Picture 8" descr="Milieus of Creativit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060848"/>
            <a:ext cx="1077671" cy="16417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0" name="Picture 10" descr="http://www.nationalatlas.de/http://www.nationalatlas.de/wp-content/uploads/2011/08/heidelbergatlas_cov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650" y="2132856"/>
            <a:ext cx="2307328" cy="28964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707904" y="5142202"/>
            <a:ext cx="252028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b="1" dirty="0" err="1">
                <a:latin typeface="+mj-lt"/>
                <a:cs typeface="Times New Roman" pitchFamily="18" charset="0"/>
              </a:rPr>
              <a:t>Wissenschaftsatlas</a:t>
            </a:r>
            <a:r>
              <a:rPr lang="hu-HU" sz="1400" b="1" dirty="0">
                <a:latin typeface="+mj-lt"/>
                <a:cs typeface="Times New Roman" pitchFamily="18" charset="0"/>
              </a:rPr>
              <a:t> of Heidelberg </a:t>
            </a:r>
            <a:r>
              <a:rPr lang="hu-HU" sz="1400" b="1" dirty="0" smtClean="0">
                <a:latin typeface="+mj-lt"/>
                <a:cs typeface="Times New Roman" pitchFamily="18" charset="0"/>
              </a:rPr>
              <a:t>University (2011)</a:t>
            </a:r>
            <a:endParaRPr lang="hu-HU" sz="14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AutoShape 2" descr="data:image/jpeg;base64,/9j/4AAQSkZJRgABAQAAAQABAAD/2wCEAAkGBhMSERUUEhQWFRQWGBoaFxgYGBgdGhgbGxgZGhgYHhgYHSYeGB4jHR0aIC8gJCcpLCwtGB4yNTAqNScrLCkBCQoKDgwOGg8PGiwlHyQsKSwsLCwsLCwsLCwsLCosLCwvLC8vKSwsLCwsLCwsLCwsLCwsLCwsLCksLCwsLCwsLP/AABEIAQ8AugMBIgACEQEDEQH/xAAbAAADAAMBAQAAAAAAAAAAAAADBAUBAgYAB//EAEoQAAIBAgUBBQQHAwsCBAcBAAECEQMhAAQSMUFRBRMiYXEGMoGRQlKhscHR8BQjYhUWM3KCkqKy0uHxB1NDY3ODJDREk6PC0xf/xAAbAQACAwEBAQAAAAAAAAAAAAACAwEEBQAGB//EADMRAAEDAgMECAYDAQEAAAAAAAEAAhEDIQQSMQVRYXETIjJBkaHR8BQVM4GxwUJS4fEj/9oADAMBAAIRAxEAPwANBJgC5MDBK1MoYax23Bj4jAqRNo3tGC1cs2jVxY7HafEVHkJM/njyWGwza0lxXs9pbQqYVzWsAMjvn1C2TLM0hRMCTcc42XJv0+0fnjda5pkNFgYf+qTDH0Uw3ouKbvEzxjq2EDDAlV6G1qlRsuAkc/VSWyjgTp+70xrTy7EkAbenOKFXNgAiJm2JwrmeBIi0k3wyngczSTIKXU2y9rwAAR9/VFORffT9o/PGn7O3/BB+44PTyrm8N6sY/wB/sw6nZ5vsDHA/G2IOFot7T/BF81xLuywff/qldw0kQZG/6GNlyrng/GMPNSBcGSNQN56cbeZwYZIdWPqfyGOfh6LLEnyUU9p4qoJAb5+qmfsb9PtH54yMi/T7R+eKiZZJuf8AEcJUqqagCeL3O8efniG4ek4EibclLtpYlpAIbfn6pc5N+n3YyMm8bfaMUO6Q7R8Ccbtk4RmBYQJ3wIo0CY63kjOPxQEw3z9VLbJuACRY7XHScD/Z26fIg/di8uVDQJI0jiJmwG4PngVXs7z+Yn7owZw9Fpgk+/slt2ninCQ1vn6qMMsxMWnpIn78Y/Zm6cxxuTH34oZmgaaE2KjgfltgWWqGbT4bxFhM7x+eGNwdNwkOS3bYxDSAWgePqgt2ZU+r9o/PGhyFSJ029Rin+2E+f6+zGubzXgIHNj+PnthQwTphP+cS0m0++Kkmg3TfbzO0YwaDcgj19YnzE87Yfy9WX0rYgWJ2BNhvzuQOoGLNTLqyhdgB4bHwwOJ46qdvtxYOCpg6ny9FWZtnEOEw3wPquUqIRvbGuGc7RKsVNiP1Y8jphfGdWYGPLQvR4Sq6tRa92pW9BgNJOwibTbmw39MXc0wAljv6SfLpb+6J+kcQ8s0FT0g4YJNQx5bbWHp7qjy/5vYESCvP7cMPZyQ1YSR9GAALkCBAWTvYfYesYbydLWgAMabGd5geKPP4c4xVyVhG4N/Tm30YHijeBffGvZ9Q6vCQAw+Mg2AHXf5Y0Kklpy6rCpwHDPon0yKjcavXb5YTzzIjWjcMI2BEWgX44HOH1y7Tcn42/wAI/HC+fyCABmPO1vmPj+GKdI9frOme5W6wlktbAHetqefBExE9SAMHFdyRFvQT9pwtlKyoohb3FgOvXBxnzxAPQ/7b4404PVZ4qelkS5/2CDXE6QZs0bkdV44mMZ/k8ncgj+0fxxjNBip4OoEHbeP98eTIVRbxR5uPww18wCHAJdOLjKSt17NOwYAeS/74mZHs+KsyfpczzPOKn8muegP9Y/lhanlJeIuJ5PBviGPOU9fyRPaJb1PPVOdxbj+7/vgGZyulZtdlHM3YeeCjJH9E/ljSrliGQHbV1nYE4BjjI68/ZG9oDT1I+6I+XdyShAAAG5Bm56EHcb40YVl4+1fwP4Y20PcrME+fFuD5YHUzrruD8RH4YM5iYEFLaWtF8wSPanabhCGQ2uRpMmCIwz2LnAULGRPlwNtp6k/HA6mY1vLKIA8PJJJvaLRA674fytJNIGm8CY3J62wTwBTgt8FDHE1Ja7TSVudL7wen+2JuYUSRwP19kEfoYYztEKpZTqA67/MflhJlYINMkiJ55A85kkDnfEYdgF2kwuxTyYa4CUaj2azBmG4O0XNhqj6wFlK7yreWGsj2hfS08QZv5QdiehPod7F7NzwIg+E7kee5aeOs3jzGwe2csJ1LuZJEecFj0BNiOt/PDpk5XJEQMzVP7TrF3kiF+gL+6CRqvwTJA4BHwSnDGdzBcgmTAj7T9vXzk84XxiYgRUcvb4AzhmHgpK+1FGB7393/AHxRb21yoUBBUkGZKiSeZvzt5b3MY4DHse9p7Gw1OzZ8V87xO1q+IIc+LcF3Ob9t6LWUVAP6ok/4uvHxMnC9P2tpARDzMiwtzvP6vjjsZjDRs2gN/iqhxTyZXfL/ANQKRA1CoDzCj/VgP88suZMVB/ZUn56rY4fGcANlYdvZBCN2Nqu7V13ND23y4J1JUItFltvNtUdMNj/qFll92nU/uqP/ANsfO8ZwD9j4Z5kz4o2bQrMENjwXe1/b+iwPgqCR0Xz/AIvTHv8A/RKfAqf3Vn/NjgTjOC+U4aIhD8dWkmdV3R/6g0+lf/B+BwnR9r0V9f7w3JiBzNt/txyOMgYkbMw4sAu+MqnUruf5/Uvq1vmv+rGf5+UdSkisQNViEsTERB9eccKRjGI+V4fcpOMrG0ru0/6hIogCpud0U7kmLP8Abgo/6k0/+2/yX88fP8eGBOycK7VqJuPrt0K7NPbLL6pNOrBaSAF2GwswnYT6nDbe3WU4SuPghH2vP244HHjgjsuhx8UPxlS+ngu2r+29Fo8NQwQZIWf81uOcGyft9QUy1OpYk2C3tCmdQiJb+8Dxjg8ewXy2hEX8UPxNSZXeZ327yzNqRayt/VQT52axnf59RgmX/wCoOWElqdUlrGywQAQF973Ym38X8Ix8/wAYjHfLaERfxXfF1AZXW5j2soFjpWpHEhZ8p8W8YH/Oml9V/kPzxysY9GEv2HhXnMZ8VfpbdxdJgY0iBwWBjpfZvs5KuWr+Ad6A5SrUps1HTTpFnpFwR3FS4ZXNjAGOax6eP1bbGy4SIWMx2Uyuo7XyHdU0FDLLVoPllc5g02ZtRpzVc1ZikUeRotGkSDN6uX7JpftdRTQUqOzVrBRS1/ve7otqCSNTSzWkTtjgxz57+eCUss7QVRiCwUEAnxmSFkfSNyBuYOFlnFNFS+i6fL9jUalIq/7nMvmq60HZStI6FoFaFRDPdhi50yTpIIJN8FzXZ6quafL5dKzpnq1Jk7vvO6oqf3OmkJsx1DXH0APXkHWDBEEgG/IIkH0IM/HGANj8AflIB+I+YxOXiu6Qbl1i5IfsFaoaCrV/acwhIo6u7VaVN9GvUDSVWLgN4tovGJvZmVVslnnKgtTXL6GIuuqvpeD5rviJbywatlWXSWUjVJWRvpYo3yYEH0x2WO9Dnm8Ltu0exMpOZNLStSjlT3lF/rmihTMUidxqIDLurGdjiP7Foj5kUno0qqstZiXQMQUy9R0gnYa1X1xDqZF1QOyMEMEMRAvMGTwbweb4Eo1SAJi55gDk9MCG9UiURfcGF02VoUauRNaoi03OdRAaVFW8PcTo0l10qWvub2i+K/8AJNIV+1AtBSKNWktFRQFXQGqup009SyCoWTNt8cAWXeR64NRyZcEqmoIJJAsogz6WB+R6Ygs4+7KQ/gq3srkKNSu37VIopSc1CPo6itEPP8DVA/8AYxTznsmnd5emjKaiZirQzdVTKghKVXUu/hp0+8H9ZW645WvRKmHUqQSIIi4JUi/IMj54FC+XQbcYmCTIKgOAEELtz2TQbNrVoojZWvlq9RAULqlSjQqBl0MAxK1UVoIBOsDnBsl2Flzmsz3yIuVbKpUp1FX92JNBWq0zc0wSahi5QE2OkY4WlS1k6QGMFjEbIpdj/ZUE+gwR8iyoKhQhCbPFiZK2PqCPgRgS3unh74og7gux7O7HIGe77LU+9pvlhTWnlxVUB2qhjTGoakICnXqJG+84k96n8md53FDvO/7jvO6GrR+z6tWrfXqvr6/LHN+D+G3pacFVJBYCQsBiOJmATxMH5YLLGvBd0m4Lt+0Mvlhm8plxQQM1fJliKYCmlUpUu+Rr+PU7MZjw6SJ6IZDsenTzVWpnafd5Wm5BDh1BFSoyLpCoSdKCo4gRNJZIF8coGWCLRz8ceAA2jEBhiJUF86hdc/s+cvQqBKSZjM0syadUGn3hSkFBpVFpX8NQydcHgWvjy5Ff5PrVGoKtX9proStAP3arRVtOrUDSVW1gP4oiLxjkdAtYW28sY7sTticp3rukG5bHHpx7GNWHKusY8MWafspWYgApeNyefhg9X2IzCNpPdyRIOpo+en9TimNoYZ2lQeKuPwGJpmHsIlc/OKvYvbxy8wgcMyl1Y+F1W4WIkMGhlcGVKi1zJX9kKwBk07W94+v1el/0Mb/zMr8mmLSJZv8AT8f+DHOxWHeILhCWKNVh0uiZP2rVKfdnLI4/d6tTCGNNaAEjRsTRkif/ABG9Tlva8lSppk/0gRi6Fk19zwaWhiBTIJ0jUKjbGSRp7FZggH92ATuWNrTJ8Nh+tiCQN7MVRym4Ey0X2vpwHSYUnUeJRHph3J2t7YkrUVaIUOIEOsINFRQqxTB0qzhwCZHdqNVgRntH2xNZGVqKmahqDW+sKWqVXIjQJ/pSu4si4Hl/Yqu4JD0QAYOp2EH+7gWY9k6qRLUzJiVLkT8UE/DAithCYBEjiURZXAkiy1p+0CiqtU0ZqLTWmSKkDwUe5V1UoQjgaGvqWU929nn9t2NE0+5UN3bU+8DgN41UEgKgAuqsQLGItYgVP2FzLCQad+pYfeuNX9iq67tS3idTEC08LiDXwjj2hbiu6PEAdk+CLW9sS7yqdzqqU2JDa4CVqtWI0LqE1YiRamovOE07fg1/AGSsCoQnwqoDCmIgklPAVYFWBTe5lk+xFf69P/8AL/8AzwNPY6uSQClufH+KTjhXwo0I81xZW3fhMZj2y1Bh3AGrvY8anSKtZ6rKA1IjSdZUiLgJdSLrN7Sg1Mw5oj/4hNEB47v901MsPCZkkPEAAqIgDGzexle/iTrtV+/u4xk+xdYEgvRBHVn6A/U88R02FHePNTkrnu/C3zfth3jVWNGDUV0JFWIV/wBpGn+j8SgZiAv/AJNM8RgGT9pu7TLr3U9xqKkuIYs7sdQ7snT42Urqgg9YI3qexdcCQ1Jh/C5P2FfhjRPZCuVDEooP1iw+5TiRXwpHaHiVJZXBuE7V9r1ApaELQGLBmko5bM6dDshGoLWWXKnV3aggRfSl7bHZ6KOummoBYCDTDAuIpwrNqB28JRTfbCy+x1ctpBpz6tzt9HnGR7G17SaYB2JLQRwbL6HrcYjpMLvCiK25EPteSoVqWqJ8XeAOC37RLoVpxTf98LgEfuUt0HX9qdVJ6fdCGpqkll8JAANQRTDSxAYqWI1FjzA2b2JzAUtNOASN24MTGnbp1xonsZXKlgacD+JpPWPDx+HpJdLhdZCgtraQoZOPYr1PZeqBJan82/0+nzHXG1L2SrMJBTbq1+ABCmSemHfF0f7BL6CppCjTjXF7Mex2YpkB9AJEwSZH+HAP5sVeqfNv9OFHaeEBg1ArDdl4x4zNpmF2OSA1JO0ifsxcqUVeky1LabSYJF4E8X5HniHlFllHUgYuABu9B+k32iL/ADBOPBYXQr221x128lKdPF4hcRI+sNwRF/11uC1XNRrRAvPBJ22P646YdrUi4jTpdNhIut7ci4/HEwkgNA346HY9Cf0PIaLDBhYNQZhKNUqGo0CygXj9fL9DGjAsndqAfrMJj+t149fsnAsIU7wCeOk/rpgz+A6KZv8ASJ2F9z5/n12eqvP3wQMk/iMgsdiAYuPzF7YezSNo1FVQD5kepkn5DE7wpUGksSNyfrCSD5cjDlm4aoTuIgD1P4jC3iHAj3+kbCMpaff7WuQqU2QEnVFrXsCQLtjNV1nwiACp3FzMHbyjBqHZzj3QqTHQkem488EPZ8+/Uc+hA/4wIgON7c0ZMgAa8v2tjTb/ALacbqPxIwjl6TCvUZtIB2A0dFne3I564ofyYpJGmTzqJJ9TF+DuBtgVLsgSw0rcjT731FP0ZwoRcfr/AFPIdb1/xDzNMkbCJA2Qm5AtpMjGleqQx8ANztqm1rlQcbN2Wq701tuRxHrcX5MYC2SE2LDynDGtEQPfmkveQZcD7+ySz2bUEeGCTx4uD1EiDzbDC5kJZahBjYhr/OR92NzkiDIvHBPxFzJ3wvnEJgFQJMMwnbn3bX2vg4mB780DXi5/z8LejTLXBgkhpNon3ZjYW+Z88Pd4zjQwhudtt9QHXfaReYIkCe4Eyp0n0Ec7+UfCPjhinWkFtmW/kABJH3m/4YMhQOKZoswmmd+CeV2PrabfCQLYVd+7Zlnzv0+G/SNptjesxKipN5nyj6sbnr5/EASczX754BtIDEfYvnH68oAKIRqVhiGIZrDZR5dfj+uMV+zqo72nqHvOCNt6dM+fnPwwDJVmWFU6RpDPYHUWEqp1D3QkW/iODqipWU/RU1GWf/TUj43jHONoRMnNJK29pKs1Qf4bW41NGJEYd7Uqlqh4sBHIt9LoeY4kTeRhTGBWEPIXuMFeg3kjZOnqZB1IHz+WKlBGWowJk6hHqQQJsI32Mc4l5OpDoejL94xd7rvXWoRBKoTBOxA4tI4IsbDpe1hTAKydrCXt5L2blmA91tDA8RsJ+04VzGThNQ3HvjjffrbnY2GCZimUZbkzzHGpR+BwbMsbmmACwjpcQB8g33YuaLEIUjL1Asnkjw7X4HHEgkQPhMAzEqukHxGST5Tv+GM5jId3dfdP+FvyP4nGiiWAYSWJBA3IFwBPBgD0OHh0qu5m5EyXZwMM5t9FeOs/HFamuwAt5Yy2WJG6qeBpBA8paT8owqpKkzAYXtOlxyYJsRzfz4grLi65XZALAp1rCTvjanTAEtInYjrGw8/P5W3FSqa2EbQI+N/yP9nGKtQaog6do+wgfGBvzgIlNaIErLV3YiIBAgxYbjr6cbScBy6OGa+xA9828CbTbb9dSd2rEiNpmPLcCTHEY1VlGrwgBiGBDA20oAbCL26cb4LgpubrZMyAdLXg6re9eZII4kkxvEDqMCzuUsG2U/Z8vtHG4tIwSquwG4m4JsRzY8dMeyh1alUKxYG948PS1wwIMDzm84jiFIg2ckqTGY6fo49WjkxjzjS0DqInz2/wwT8cb1fCSqWP0mgFifLUCABcbekDDc2kKr0cTOgSFSkCJQzHp9mBUqssDA0/CJm3yI+zBK7FfE/7xebKHUdVZQJI3g2thCu/dE/S5SPparr+c8ScNB7lzWyLLbtCoSe7QwSSfSef15+WGMvkEFIAE6yCVAA023meTB+zzwKhkhpGpvG5t4SZNoJI9xZgTtbyw3kqqzMH3BHSRG/24hzoFkbW5jfTuWMrk2Lu2klQQABuxCKIE8WucPBvGBYMBO3GlQSObFWv5YDlM0VYtuEckeaEAMPy9DgmbzbUQ+j94apADtGmmpbSLbsYIMWFtxABryS66tNa0AwkO0EgqYgFZW+4JN4+jO8XPUyThTG1SuWJkmB4VnovhHrscaYya/1HL1+C+gzkjZQgMpPBGOg7OqjStxZEAMG53AiPP78c/lFlkBsCR94xRpmrQXUoBUKAR0MCxHG/37YsYYS0jisjaph7eSoZqoGcERJXe2x2ttsfSxxMzdflZ06oAvMF1ifhe/B8sM06ysBCkkoVIG4sAovE8kze5xq9AkqAY0KZH9YkfGABf+MeWLjYmVik2RqzAMyrAUwWEbidLfdv64WyyFKpPvLHga9wSLW2I+UYz3jCvqsYUlr+WrnykD0HlhymmrVpUmQ3QRq2mSNsFogMov7Wx4Eejfrp8/mGrLsgAuCYsYPhMi8cYo089UgTQv8A11wB6js6E09NzNwQPAw39Y4wEj2Qiy6W3dxUw6qYUowI1RIg3gmCQfPBP2hj5ExcTzBPO8/dgmZqaUZu77whhpU+H6KCZItzx5c4RPahj/5amPWsPT6mGtBIsPwlue1up/KZKvvMalAYhRJnVueu2/U4zSpMGJ1NIAja3g2mPhhPLds6hPc0l8jUvyOnrjI7UbU0U6PH026eWJyu3fhd0jN/kU61ZjALG/WOI8vM4n16IBUSYLmZIPFTr6DG38qvqgU6e0yWePTA6vbNUbpS62FQn5ar4kNcO5dnZv8AIrfLLejNR9bwVtK7GBOggWBtPAx6gKrzZjtMFOSb+4TxgtPNJNM1GpoysGfxoApAcMIZtVpHXD2Tp1Vlk7shgIljtcjYeeFF0SmluaBFv8UzMUnVZZHAi51Jz/YjE/JZFS86goBC05kkW3MC55JiAIx0OepZiopU9yAYnxNNjPS324jUaDI+g8d5cXFgGMbdPnhtN8jik1GZTYW8FtTHiIvZVEdLFj/mPyxtlQe9j3ToJGoCNSxYj01G9xAtjfs2O/MmLaWg3H7oA32sca/s6KSNRUh5JYyTGpX4NyoIsOfXHEzZE0AXRctTCk6mLapMxGqSQZ6WnC2Z7QnSsMURguu0alZWKqPebZvIX2xpnnKsdF2mVQzbbcgW8wP8O+JtTMVncHST5FdwTcDjmwFp64jLJDkQkZgmQ0km4BJKg8A+exvJta+MzjeqsaQNgoA+3A8Y+I+q5ewwBnDsPBEpuFudgL/LHRHMU9EagwKIbkXYnSR9nw+AxAyq+JP6y/eMa5jLIM1VDeFQlMjeJIAJgWne/U4s4O4Ky9rjrt5K7mclNRe6IBgkkmBzewPl9p3wF86xIp1BFmGqTfUZN/lF+eTbG1NHSG1F00wJufLxc9b3nB0RaxcEAy1pEEAogG17HVi1CxjrZa5nLyxKjSpNjGw0HUBO0y3wxkZgqztEgMSI2iTYjcHY4WFGpQ0GQwJMEjeLccX+XTDlNFamdMGSd+puSf8AYeVtsSCAgIJCKO2V/wC2P7w/LGr58VIC0kYzYEiDY8lT92EspXamzSgaQBBOxEmdvPBci5arqIiSbAyB4Tb9dcc9obJhCx5JElYrVDBikigEBijrIkgQdKyRfaRgIysiYYjyn8MHzZkVf6tD/McUuxD4D/WP34gOyi2/9I3Nzkcv2opy6j628e8/3TiMueLVSoVwDt4mm25IJkD8xilns0ylFSJdyL8WnGi9j1FLVCKeoiSQDJ564e14AukGk46FbZfLsx0gt13PWOvng2Y7PampdpFuWJn4TfGcjmYYEgm3HXUDFyOmGu2O0O9TSFI9Y8uhwDnuzx3Lmtblkm61pZp10LqpCQoUaavNlE6iPK5GNH7SqoSvdg33CvBv1k/bjfWNK+tD/O2MZvtSmhKsuogncfLkYSwmdJVurEaxdAq+0DrIZFBjofnBwDIOxaQDKqTqYGCW1TEG5AUmD6X4Wq0jVaUBEiL9Rc7TIEjFGpWFBfradlNtRDSvXzG/J5jFowGi1yqbMxcTNgsUqSIxeQACpmwBgCZtsRKT5jfCuQpNUgUvCJ06jYgAGAALg239dti2uQNTxPECCqXgkgFZt4rTP4zAJSrqrMLahVkBRwEAAFhPP4dMLVmLpgdkLTonw+KArMACDvBI5An4HYbz6tVU0wkTa46SRHHEcC1sAzWec+8Y4CC5O8enxPwwFcxCgtCWg7SbbW3/AFbAF0apjacmynZzKd22m+wN2LGfUk/LC2G+0GlgYaIESIne8dMKxjKrGXkletwYAoNA3JjLDxL6jbfcYJTzAp52rrJM0qcELJPkQB+GBUGgqQJggwNzcWGGchmFfO1WNPanT8NRbjcSB16R54s4PRyydrHrt5Jvs7NK+oUwwgkSFMXawKnbeIHTBmpeIhhpO6spPAUGbSv++CHtUJsjEzOleZYk7wLefnhX+ciPVT9295XdLEleQ21jtOLhYSZCxQ4QjLnqiMmuGQTBXf8AKca18urr3lJ4ZveAiATpEFeN9vzxoXLu2im40EgsbAwQDxDA+YwPtDI6b6SpEHwjzHHPWxO22OAvdcdFvUratKEaakydUSwN5DHffnBcgGDXBEk3t9U2+zAMxm9SHvEDQDDrvNyJHF7yPlh7s/LkAQ4dDMHmQCIPwxz+wQhY3rgrTNZcIjtJJOgEmNg9hYeZwtTq/R1WueeAekSZt8cP9o2pN/Z/zLhCvRdb6eb8ROr8Qw/QwNG7boqwg2SeckvRibVATfYGxJnFrM5kQy7HSQPOxNuthxtOJulmb3Ra4Oq9oFvDP0p+HlZqstQllYSqKTMnzLCNPQTPmfix3JLp6JTLgqA/Am3wPM39N79MZ7QzZd2kzAjaBzx8YwbK6yABAXSraZmxO+nTcjSML5+iRrJAMLIvGqFtI0+HaOdhggZMkIHsgQCquVy6siSJgIfiLj5T9uIvaWWLVH4AO/wH/E+WLmQH7tPNR9wxM7SyOosarxSDCFBu5tO+1idt/mDXw7yHFXMTTDmBJVVBZe5AkMFLW0iSF+d/t9MPZjKrSQy2qo3Nri4gRcC4OBZnNwioihVDKbQGMEGdwEAHXytthepVRjAK+IwxZwsiCYLG8WFlEHFiZVcMsnKuYq1IBPdiBIW7NA9SF+0jphTLOEVjMajqhbtEAeNtptJFhe2PVRUGrQKVVFiy1I3MQYN/icaZbtyrTpqvdUqawNw8bWJKyBbrjgwkQmSAZ/KP3qkpNWnTXVeGDNGltyfCPtwfM0Mmy6TUBM7h/GT6/hiX2pUot7gXVIkrIE7NyAbneL3M4n0Kmw0hrmxVZibEGJ2v8Dg20rSLIHVhMKpnuzVovoUkje/nheMOdpoQVmSSgJne5NjN7bfADCkYwqxl5XssHag2dyPk/fT1H34Z/a6dPO1DWYKhp0xJ/tH8Ps8sJUqkEEXIIt1vgtVic5V1LH7oWJB2DwZHni1gxIKydrmHN5KpVp0qodtQdFgypBDeLVHSCbR+eM1mpNGkANIggQd4Mxvad7YH2flZq1YgLrErwRqFo22BEeZxntEIXXugFibL1U3gCw+ibcHFskg2KxcoKGnZmtZLMDP1mkmTc6p3jptfnAHpDUx0u83094dI8MDwBYnmJuZwftLvUWq4I0Ak6SDqjUVtPMdeuDP2eJkErYFgOTAv62j5DDAd6g70B2ZpUUwoiBU1wCCoMhILAeUgYPkjobUdiN/OJ4v8YxipVuAA21O4FvcBi/qP9sHyOWuDphQxEzf3WA+wYh0ZUInMAtc1mlZSL3I+i/1gYkrAnzwnKmR+8IPDFPvPHMdSeuKHalMd2x0rtte/iUxf0xydLK6yWApj1UX2EzAMW35jyvNCmC0qa1SCJCtChRm4af61P8MFOWp/x+fiT8sQmyiRJ0i4BXSAZPnudzaL+WKH832sNAvtr0/AhdM9NyvGGOaBqSlteTo0J1MvSm2of2qfpjV8vTvqLHyJTbpv92JS5NdMrBjoFVd7cTPPOHKlOBpIiFNvQdccWcVwq3iAqeX7RUADULAWhvvjEzOIGqaiwAZo1eImy3UC0Xjn1BxYy9S1zHhXTYmbXEiw9T18sRO1aLeNp2K7zzpGw5/KMV6LRmViu45YC0zLFKiGnUDEzp1qDp3BPQXA4Bvg1Ud6yI6qXDHWQBDcgSIItz54n9qZIoW5IBvbaJE88j7cX8tTC96OpB8veUX8uvkMPcQIhKZmIlygawsoG0arEaTDQbcEWJ34xSqdgl2YpceosRa1xa02wPL9j95DMwAliBpv4WNtU8xwMWsubtEg6+PIkmfK4xBeRoi6NpEG6iVMnTVaVwilASRG58mP2YDTzNBTCGWPhBhYubXUGL8zhurlNNRVMHYHeY0mJ+z5Yxncmi05RADrpX5/pyN/QD4AY6TGqmGyBF1jtWmVfxGZEi/G33zhLDvarS4MydN77XNvL0wljErdsr2OD+g3ktqbXX1H3jDOfYfttSf+1+D/AJ4UmBfa3nz0G+GMy+rNVjpI/c8iLeIG2/li5gu9Y+2NRyTvZ5BNZgSP3hKkehM332weggZ6pBtTgAk/WZbz5Bf1GFckx7wxMd7bkEaGgdPpDfzw5WULTzJWBDaSIgTCwT8I+3Fp1ysdtoWe2aZ7mtBHung+Z3nCfaecqJUWI0MoB2mdJP1dtucUe0L0qiyQWAAtvOwk7cjzIwt2jldSglTqFhfkCPd6b39Pjw7kQi8rARhzYlbEGfcTmdsNZKsxYJIgk2j+Fr7+uNKymFAUnWFkx4QCirvwTtf1xkAKe8JiJiSYkzO5k7x8epwZMtSYh0ovatSUZSQYA4jcjHM5HLa9KcgSokXAI8+ukXtLDFt3FSlqkagoLjzgaubbTGF/ZiiNNR+YifqgXAngiJjgtgqRLGGVFYB7wAk8rlizMxHi1uJt4d/DuOgH54q5nMsagcnSUYaVmZPuwbD6waOCvlglKvTJbSZZXciAdixNzsvxIkMPLEwo7OFAaNJjadg4nUfqwN53sDiScxkqAMogKfQkA3MBj6b2+WHM1mdr7loniVb7sDo9lV2UKqMV3DTTPSDJYAyOk+cYyuTckM6jShk6tAWDK31N52Im/wAsNMTqqzQ6dFQyWeZadKDYkBrmxCEkfGCefjvjftXMJGmfE8m4gx6PE3A32jzxMrV6RpIdaqweWuBCi4ax3CsB842xipkC+llYleDoVg2rYguJ0kyZW324S2mAZV1zyRATXabioAwHiZdLAbFgVUfMR6Yeoa1LN73nBiQTyBA+jaecDyGWGhCzMYMzp0yCAZ8Itt63w+lQKkeKC/lvqESZFxB26YF25E3SVPoPAViNmf4a+8AP4fEYbp1RDFdyXJPABaPQz0/RXdx3opMrLAJMkRAgKBB0/W6mx5w3UqaaZAUQJvqm0zyN9rY4jRTOqjZrMI9SzA34mQBq3M7zj3aBApRJnVTjk/0xO2Hc3SLVAogkEzf+EldvJhbzOF+0aJEgR/SUvFv9NTcW2k4KbII6wKD2zVVqngV1AUDxqykmTJhrn1whOKPbVbWyNyaYn5tfE6MYtbtleywf0G8lug29R94xUWlOcqSJiip2mfG3HJv92JqtEHpB+WKXZ9Xvc9UhSP3IADCNXjMGOnI9MWMJoSsra3aaOCPmUjML3a7uCdQI3XTIkWP+nCVbMGao0mKhWRc+7DnjhG+7BnzDAI5gi4JJMhVVtTTyZLn+xgDOAGJ/8QsVhiNEIpUce8mlfUeeNECFgEyqVWi/7sqQuiSwaQz6ZERBmxiLfaCHM3oFolwRLGLzAYTvsR0xOSsNel4lSFLNeZPvS/VYMiIxmgzFZUyb2YwL6WiQG0m7mInzEDAkFSCE7l9egrZVPPUySSAdybCIO2JWdypNQsrzYxqWT7smOl/x88GeiXY63JPRZCgHaTJY7cEehGDDs4R77D0ZAI2+kpj0njEi11zr2S2TyLd+CzByyMQVXRaeQJmRwescY2zWVpVBoO4I1+BwJ0gggkCDMLAN9Vwd8FfKBYXU5OkxLAwIm2lQL+c7/Iucy4DVBqadVMgkpuWAMWkEDpHGJzXUQFrlcjTpovdoQTZi6OREExcjm+52wejWUqIB07gECwPUREeKYmYOPZZfCFZ2jSpiJuwJNgJNwfgcCXJkMvjOkQIgxAuBtMfCbRirVzE2T2ZYusJWqItSFYggaBTpsFDAsKkHUeADII9JnAg5AbQAIIU8gp4xGk2NxMeZ6xg9YOF1BjamX9GJ8VtwLkadx1wevkBoIpr4jG7fVN+IkSbWEnD8wGqXl3IdHs5IFQpTYW+gvinY2EE34tYYVzHaSa7FEUBI1avO0Ipj4xMiMOVXNMDwMabn3VYBkYySQRAAPQHf1xEzrD9ocGl4Ros17BABYb8XN7Y4GTKnKnezc2hIVWV9rrquIsPEAbjoOZ4xZoZcBS7bRM8kRf5/gMc32fmEVzZabGyRed5BJv0HG20DFk5pgkE+C3Fx63up8piPgJcJUBwFkkzeNiZBLBFPT3mA9NQZY6DDVNAxBkQmmbDqpJ3M3UiDe2Emq+BS4GktTJjqXdzN9/F84tigmUF9JWCyjUDcQZgiBxf+ztjiVMLXMdmU0Y6Sw2JEn6R4gzuLi4364VrZEE6AyhQyNe3uuGKecjYevTDPbDDvIYAggD8YPEfEz0tOJmTzEByIA1GDMCIEeI3iI2GBzEBNawFY7fqaqgIEAosel44GJeHM+sFNrp9Ekj3mG5JJ23+7CmMqtaoV6vBfQZyRKRuPUYsUrZ9zf+hU2jhn5O2+IoOLFKoTnqgdQJojwzNtbWNrn9Xw/C6FZO1T1m8ktVosy6GUrqsWEEBCjAmA2o+J3PG4t0AuaUju1TvXIUhVgkQFm48NIESJbbTcXwHO+zeVavrqsyqIOhATfU0km8TIFo2POL8U6QUUQAu8L9I+ZN3O2+3JFo0nPiAFgtbNyknqVhScvU/eggkJUqBVBJ+qyyY0yYEkGIBwbK09VVxqY6YjUxZoKqdMsTzHXYc3wvWNJtPeksWud4m8fSufISdpw+HSnqiSxh1KgsxFuSSdtVrbnfEyNEBnULVqfiLCyghSbw0TI23lidzMYZTM+JdMF1kwTHLKTsZ3NrbYm5aqzJBIIZ4KhWEyCGJBcxsZH4SMVP2KmtcDSI0MY4nWsn9dcC9wFippsJuELMLqdRsxBi4j3YPi67YxnsgST4AqsoWdSgiDLXEmSARMTiP2xlScyIQhFKmAo8ceIwZGm4g2Nl+VntWjPdACB3gLSeAG6nnETEJgEyvZXIyoYLqUgQWcG0W96nbBv5NXTr0LtOkrTn+9oifL7cJdmodLwTpCJszDxCmNXunf3bHBKXazsXAUaA2mdQFtWmYifPAOfB+6mI1TLdlkg+HiIV1AiZsNAAvzGC5VCBpNipgXm4AIvz4SJ9D1xF/lN2QNTqMPEE947wDe5636RGKvZOaFRXgyVaDf6QA6mRaJHGIqTF0dMibLPaBMKRYFxMnYgGfgf1vjmh2gWNRqlLWWe+2mUGlYm8xuD/z2DVAL8Hfy6fl8scb2dnAZYKrKatQkEiwJRgb9RPHxwLDI0TCIKV7SryARSZQtvdOkC5idgeg+GNsr2w5UpUJKMN+R523++3OHc7WBSr4VUHuwsQNR19Ou3XCOTyWogxK33JUGIkSAfj08sXaZBp9buVCuCKoy96ov2oGim4A1RBVoVwoPuk2U8Re5uNhilTSQCsqZkEAi148B4290x5HEbtDKwJCIEM6l1O0xBVoIlSL3BBED+1MGWrHw0agIv4KgBZRzDf8AiDzseu84WQCJTmugx3rp8/mitMuyzpEyscG+8AESZm8TCnEyhmFSnLkQpUM2kvA0oGufyw1UyujLgM5YsfE/A1b+ETbiPPAaq0yj96pgsLqrlXGlRBIF7+Z64DKnMfK0z2dWqwdXVgQI0nbclTYXmeBuMLYXyaUgCKOrROzGYNpEm/Te98HxkV/qFeswdqDeSyTAxVzDRn2MkTSAtz42t626HbEhz4T6YosGbOw/h/dyQp41v4S3PqI/OxhBYrJ2sYcJ3J+oWqWYgqvDe4vrEBj/AAja8nG9TZlWQ0RqKg/ZK2HAEDFLK0xpNjAMQumICg7G3JxHznYFNqjyXF+HPBI242xae6BqsemMxuLIZ7MBILKxj0E7wd+h3GGgamokqukRpFhEdSJn02sPhFp9m0mqEANoDhCzOZJkhiB9VTAk4pp7O0CDdj1hgQfMEDbAuPeT5f6mNDZgN81quYTV+6VFgjWRAAOoEpI3JAJP9kc4zmu29NfV0SPdY7kncCL2O/AwvUpd3llKM1MgamI0yZWWnUrc3sMD/Z6kKWzTjVJu1JYgm16Y6RgmjMueQ3VT8xmQzFtMngaXgmZJLaJXg2BxSp9otUo6CpAAiTYz/DqIJgWm34YE1Nl2rs0m/jQx5zo+wTjNRHVSTXJAB2dCTE7Du5gxbDYJ7koOaDYo+X7Q7vLlI0i6j61wbwpbbb4Yn/txElGEEgkFanDareHn7MPHs3MSYqVDABsUO/8A7Un4YFTSuYh6hnb3J2JiBTMdMBE7t6J0HVZPaxdEI1JBBMK5nS3MbSB0t54vdi50OgYCLkHe53m9+u/XESvk6y02c1WAUwQSvUA7Uz1+zFfsGjNHVMlyYMztZforzfbA1OyiZEqd2j21KTEJMtv4TvePeAa8cmAbXxAo+0aoAqJCrZRpkx6lpPqcUu1c0aVZwuXFYMdYJYjTKiVgKeZv5x6g/lJz/wDRj++fxTEiw080yLzKVPtMxmKfzQ/ni32LXpVkGhTKn+jJEkcEFhBvY7bzzeeM/U4yg/8AuH/Rg/ZOedq9Nf2YJN9es+GBv7o+++JBMWHmhc0HUq1URCysaZVtgNdLxT4Y968zFuuOe7WQJWYKpSCJBIsdM2K7bg2OLebzgL0hEBWpqL/+Ys/cPliH7Rt/8VU6Fl+2mn44s0Rf7LPxB6v3T9HN66ZRjPBmPEDPHWRx5YUzXYtbQAjB99XeNtc6YIF/DHWxmb4XyOYgtqjaBEGTI443t1OOnpyyKCIst/CR7sxJO8EDbYeRgHCDorNJ5ABm8LmKHZzUVAYqWaWOjaSSN+dt8bxij23TCusTdFNyTeT1xOxi1r1CvYYM/wDg3ktKjeE+mK9cA5w3ImnuDGztziQ1PUCI3tGGcxk0Wq1kA7lm8GkAG5i3O3584tYSIKyNrdoDgr9MMJAqtBn6VPkAH6B6dcKV3IczVeTvanvc76BhwdkUen+X8sebsijtA+SfiuLJusdhDVFy6kLd2k1CxGlNpsZ07kXj7MOGpGqKjgTIhUAjSvEGOcMHsejawt/Cn+nA6+VpICZ+xP8ATtiSJELg4AypFatINIsSNMGYjbiOIOB5usGCE/UH+dz+OGsrlxUNBWnxoNtwIDElvNhA5MnoYp1/ZSixEg2AA92wHHu8mT88CS0CCmSSZXLM452xrm84FUwo2N/hjpavsXl4sGuf4fjuvrjU+xuXiYa39Wf8uODmTqiJJGiJns4Upd4jSGKaeLaY97oYB/5xHynbDLEhRFhBMx6xfjFnNd1Upd09MlVJAAYg/uzpB8JBjn0vhEez2UEzR21/Ta+mG69CPkcG2wj0QGPcpzPFjlHLR49BHW5pzNt5nFD2eEZdR01D/EcI500+47rQwS8QdhS0kGdyDEjqPXFPsvLd2iL5cnznf4j5YU89W+9G0XUgVw2YrAgyhGx4Mx8wJ+OGatNSNiPOYwTtTsVXfWtmNmsLxsZiegxEz+T0A6wVUAy0CIi5kD4/DAQHGxTg6BcLbsjL0tBFRlZgzC7b+IxuekYp5fLZYOvuczDfwnocRzRRTSkWYtItIPiJE9A04p0stlTyZ84/LDspmZKSXNAywqgp5TqP7zfniX2nk6FXUEZB4V0ktYnxSDJkiNN/9xgn7JlTbUPmv4jHm7FysfR/wflgwSO8pRDTaFF7FyminV1LpBJgRGxaTHxFx8MWKNdRSJciQPCTEmJIIB89vQeWC0chlUHhWnPU6Sf9vhj3fUQHVYg2hRva+3ywRfJJKgN0De5S+1axZwSCPCIkQYvFsJ6sOdr1g1SQOAPWCbnziMJYxqsF5XsMIIotB3LFRiFJEyBIjf4eeF/5faNLkwRBDIDboSInDFU+E+h+7CYMHGls9jXMOYd681t2q9lVuU937TY9qo30n/2j+eLOQ7eyzLTDsgbWjOSpAKOxVkDaveUaWI4lt+OdvjyvjR6GmP4rA+Kq/wBlfynbNIlCz0oOXkjTB7/Wd5qW8MeEwPPHn7bod34n96nT/o6YJV2Cd42hiZAOqUIBjVEkDEFHOCg+eJ6OmP4hR8RVP8iug9ne7/aK50KEDRQ1QWYguNalgYXu7AWsTtx1sUoYgCSoIubExIF9gJ+eOT7Dy5Yh/oiw8zBB+ABPxjHQ6sZ+IqDNAC0cM05JKYzC0++G2gCSAd+g3+GB5mjSCkBrw0G8NcwPIxB6XOFQdz5/7Y1q3K/E/ZH44RnvoFay21T2Y7sE6I986YJI0cTPP+84PVNIhimnaViw3aCIgG2k4lqbYxRsotwMd0mtgpyaXVHM0qEvBhTtBMg6iA0E3Eaft2OMijSlYIgOZuY0GQB8IU/HCBHiPoPvOM1G8JPx+V/wxPSCdAoDTGpVFqVL+GNU7mQNIIgddU2v8RgFOnTemgfSVLHWDyhCW6ke9hVmjGiHcdPxviA/gpLOKjUDl17gu66R3WqzksSAtY+EjQAJ4IIiLzgB7by4AMqf3LEgo5PeB20jwmLrpsN/nhLOUSp0/V/D9fbhMTONQNY65CyOmqM6oJVyrn8mQdNWD4JlHtp8NTT9YvZgONseXtbJyJaAzal8L+FNCN3TjcGS6hhyomxkQnMY11Hriejp/wBQu+Krf2K3Hbo35/8ATb88YPbbGyq/wQD7Wxgr54x3XniBSp7lJxNU/wAis5SozAlgQZ6zg8YFlbA+pwbVjBxP1Xc17nZ5JwzOS//Z"/>
          <p:cNvSpPr>
            <a:spLocks noChangeAspect="1" noChangeArrowheads="1"/>
          </p:cNvSpPr>
          <p:nvPr/>
        </p:nvSpPr>
        <p:spPr bwMode="auto">
          <a:xfrm>
            <a:off x="155575" y="-2147888"/>
            <a:ext cx="30670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4" descr="data:image/jpeg;base64,/9j/4AAQSkZJRgABAQAAAQABAAD/2wCEAAkGBhMSERUUEhQWFRQWGBoaFxgYGBgdGhgbGxgZGhgYHhgYHSYeGB4jHR0aIC8gJCcpLCwtGB4yNTAqNScrLCkBCQoKDgwOGg8PGiwlHyQsKSwsLCwsLCwsLCwsLCosLCwvLC8vKSwsLCwsLCwsLCwsLCwsLCwsLCksLCwsLCwsLP/AABEIAQ8AugMBIgACEQEDEQH/xAAbAAADAAMBAQAAAAAAAAAAAAADBAUBAgYAB//EAEoQAAIBAgUBBQQHAwsCBAcBAAECEQMhAAQSMUFRBRMiYXEGMoGRQlKhscHR8BQjYhUWM3KCkqKy0uHxB1NDY3ODJDREk6PC0xf/xAAbAQACAwEBAQAAAAAAAAAAAAACAwEEBQAGB//EADMRAAEDAgMECAYDAQEAAAAAAAEAAhEDIQQSMQVRYXETIjJBkaHR8BQVM4GxwUJS4fEj/9oADAMBAAIRAxEAPwANBJgC5MDBK1MoYax23Bj4jAqRNo3tGC1cs2jVxY7HafEVHkJM/njyWGwza0lxXs9pbQqYVzWsAMjvn1C2TLM0hRMCTcc42XJv0+0fnjda5pkNFgYf+qTDH0Uw3ouKbvEzxjq2EDDAlV6G1qlRsuAkc/VSWyjgTp+70xrTy7EkAbenOKFXNgAiJm2JwrmeBIi0k3wyngczSTIKXU2y9rwAAR9/VFORffT9o/PGn7O3/BB+44PTyrm8N6sY/wB/sw6nZ5vsDHA/G2IOFot7T/BF81xLuywff/qldw0kQZG/6GNlyrng/GMPNSBcGSNQN56cbeZwYZIdWPqfyGOfh6LLEnyUU9p4qoJAb5+qmfsb9PtH54yMi/T7R+eKiZZJuf8AEcJUqqagCeL3O8efniG4ek4EibclLtpYlpAIbfn6pc5N+n3YyMm8bfaMUO6Q7R8Ccbtk4RmBYQJ3wIo0CY63kjOPxQEw3z9VLbJuACRY7XHScD/Z26fIg/di8uVDQJI0jiJmwG4PngVXs7z+Yn7owZw9Fpgk+/slt2ninCQ1vn6qMMsxMWnpIn78Y/Zm6cxxuTH34oZmgaaE2KjgfltgWWqGbT4bxFhM7x+eGNwdNwkOS3bYxDSAWgePqgt2ZU+r9o/PGhyFSJ029Rin+2E+f6+zGubzXgIHNj+PnthQwTphP+cS0m0++Kkmg3TfbzO0YwaDcgj19YnzE87Yfy9WX0rYgWJ2BNhvzuQOoGLNTLqyhdgB4bHwwOJ46qdvtxYOCpg6ny9FWZtnEOEw3wPquUqIRvbGuGc7RKsVNiP1Y8jphfGdWYGPLQvR4Sq6tRa92pW9BgNJOwibTbmw39MXc0wAljv6SfLpb+6J+kcQ8s0FT0g4YJNQx5bbWHp7qjy/5vYESCvP7cMPZyQ1YSR9GAALkCBAWTvYfYesYbydLWgAMabGd5geKPP4c4xVyVhG4N/Tm30YHijeBffGvZ9Q6vCQAw+Mg2AHXf5Y0Kklpy6rCpwHDPon0yKjcavXb5YTzzIjWjcMI2BEWgX44HOH1y7Tcn42/wAI/HC+fyCABmPO1vmPj+GKdI9frOme5W6wlktbAHetqefBExE9SAMHFdyRFvQT9pwtlKyoohb3FgOvXBxnzxAPQ/7b4404PVZ4qelkS5/2CDXE6QZs0bkdV44mMZ/k8ncgj+0fxxjNBip4OoEHbeP98eTIVRbxR5uPww18wCHAJdOLjKSt17NOwYAeS/74mZHs+KsyfpczzPOKn8muegP9Y/lhanlJeIuJ5PBviGPOU9fyRPaJb1PPVOdxbj+7/vgGZyulZtdlHM3YeeCjJH9E/ljSrliGQHbV1nYE4BjjI68/ZG9oDT1I+6I+XdyShAAAG5Bm56EHcb40YVl4+1fwP4Y20PcrME+fFuD5YHUzrruD8RH4YM5iYEFLaWtF8wSPanabhCGQ2uRpMmCIwz2LnAULGRPlwNtp6k/HA6mY1vLKIA8PJJJvaLRA674fytJNIGm8CY3J62wTwBTgt8FDHE1Ja7TSVudL7wen+2JuYUSRwP19kEfoYYztEKpZTqA67/MflhJlYINMkiJ55A85kkDnfEYdgF2kwuxTyYa4CUaj2azBmG4O0XNhqj6wFlK7yreWGsj2hfS08QZv5QdiehPod7F7NzwIg+E7kee5aeOs3jzGwe2csJ1LuZJEecFj0BNiOt/PDpk5XJEQMzVP7TrF3kiF+gL+6CRqvwTJA4BHwSnDGdzBcgmTAj7T9vXzk84XxiYgRUcvb4AzhmHgpK+1FGB7393/AHxRb21yoUBBUkGZKiSeZvzt5b3MY4DHse9p7Gw1OzZ8V87xO1q+IIc+LcF3Ob9t6LWUVAP6ok/4uvHxMnC9P2tpARDzMiwtzvP6vjjsZjDRs2gN/iqhxTyZXfL/ANQKRA1CoDzCj/VgP88suZMVB/ZUn56rY4fGcANlYdvZBCN2Nqu7V13ND23y4J1JUItFltvNtUdMNj/qFll92nU/uqP/ANsfO8ZwD9j4Z5kz4o2bQrMENjwXe1/b+iwPgqCR0Xz/AIvTHv8A/RKfAqf3Vn/NjgTjOC+U4aIhD8dWkmdV3R/6g0+lf/B+BwnR9r0V9f7w3JiBzNt/txyOMgYkbMw4sAu+MqnUruf5/Uvq1vmv+rGf5+UdSkisQNViEsTERB9eccKRjGI+V4fcpOMrG0ru0/6hIogCpud0U7kmLP8Abgo/6k0/+2/yX88fP8eGBOycK7VqJuPrt0K7NPbLL6pNOrBaSAF2GwswnYT6nDbe3WU4SuPghH2vP244HHjgjsuhx8UPxlS+ngu2r+29Fo8NQwQZIWf81uOcGyft9QUy1OpYk2C3tCmdQiJb+8Dxjg8ewXy2hEX8UPxNSZXeZ327yzNqRayt/VQT52axnf59RgmX/wCoOWElqdUlrGywQAQF973Ym38X8Ix8/wAYjHfLaERfxXfF1AZXW5j2soFjpWpHEhZ8p8W8YH/Oml9V/kPzxysY9GEv2HhXnMZ8VfpbdxdJgY0iBwWBjpfZvs5KuWr+Ad6A5SrUps1HTTpFnpFwR3FS4ZXNjAGOax6eP1bbGy4SIWMx2Uyuo7XyHdU0FDLLVoPllc5g02ZtRpzVc1ZikUeRotGkSDN6uX7JpftdRTQUqOzVrBRS1/ve7otqCSNTSzWkTtjgxz57+eCUss7QVRiCwUEAnxmSFkfSNyBuYOFlnFNFS+i6fL9jUalIq/7nMvmq60HZStI6FoFaFRDPdhi50yTpIIJN8FzXZ6quafL5dKzpnq1Jk7vvO6oqf3OmkJsx1DXH0APXkHWDBEEgG/IIkH0IM/HGANj8AflIB+I+YxOXiu6Qbl1i5IfsFaoaCrV/acwhIo6u7VaVN9GvUDSVWLgN4tovGJvZmVVslnnKgtTXL6GIuuqvpeD5rviJbywatlWXSWUjVJWRvpYo3yYEH0x2WO9Dnm8Ltu0exMpOZNLStSjlT3lF/rmihTMUidxqIDLurGdjiP7Foj5kUno0qqstZiXQMQUy9R0gnYa1X1xDqZF1QOyMEMEMRAvMGTwbweb4Eo1SAJi55gDk9MCG9UiURfcGF02VoUauRNaoi03OdRAaVFW8PcTo0l10qWvub2i+K/8AJNIV+1AtBSKNWktFRQFXQGqup009SyCoWTNt8cAWXeR64NRyZcEqmoIJJAsogz6WB+R6Ygs4+7KQ/gq3srkKNSu37VIopSc1CPo6itEPP8DVA/8AYxTznsmnd5emjKaiZirQzdVTKghKVXUu/hp0+8H9ZW645WvRKmHUqQSIIi4JUi/IMj54FC+XQbcYmCTIKgOAEELtz2TQbNrVoojZWvlq9RAULqlSjQqBl0MAxK1UVoIBOsDnBsl2Flzmsz3yIuVbKpUp1FX92JNBWq0zc0wSahi5QE2OkY4WlS1k6QGMFjEbIpdj/ZUE+gwR8iyoKhQhCbPFiZK2PqCPgRgS3unh74og7gux7O7HIGe77LU+9pvlhTWnlxVUB2qhjTGoakICnXqJG+84k96n8md53FDvO/7jvO6GrR+z6tWrfXqvr6/LHN+D+G3pacFVJBYCQsBiOJmATxMH5YLLGvBd0m4Lt+0Mvlhm8plxQQM1fJliKYCmlUpUu+Rr+PU7MZjw6SJ6IZDsenTzVWpnafd5Wm5BDh1BFSoyLpCoSdKCo4gRNJZIF8coGWCLRz8ceAA2jEBhiJUF86hdc/s+cvQqBKSZjM0syadUGn3hSkFBpVFpX8NQydcHgWvjy5Ff5PrVGoKtX9proStAP3arRVtOrUDSVW1gP4oiLxjkdAtYW28sY7sTticp3rukG5bHHpx7GNWHKusY8MWafspWYgApeNyefhg9X2IzCNpPdyRIOpo+en9TimNoYZ2lQeKuPwGJpmHsIlc/OKvYvbxy8wgcMyl1Y+F1W4WIkMGhlcGVKi1zJX9kKwBk07W94+v1el/0Mb/zMr8mmLSJZv8AT8f+DHOxWHeILhCWKNVh0uiZP2rVKfdnLI4/d6tTCGNNaAEjRsTRkif/ABG9Tlva8lSppk/0gRi6Fk19zwaWhiBTIJ0jUKjbGSRp7FZggH92ATuWNrTJ8Nh+tiCQN7MVRym4Ey0X2vpwHSYUnUeJRHph3J2t7YkrUVaIUOIEOsINFRQqxTB0qzhwCZHdqNVgRntH2xNZGVqKmahqDW+sKWqVXIjQJ/pSu4si4Hl/Yqu4JD0QAYOp2EH+7gWY9k6qRLUzJiVLkT8UE/DAithCYBEjiURZXAkiy1p+0CiqtU0ZqLTWmSKkDwUe5V1UoQjgaGvqWU929nn9t2NE0+5UN3bU+8DgN41UEgKgAuqsQLGItYgVP2FzLCQad+pYfeuNX9iq67tS3idTEC08LiDXwjj2hbiu6PEAdk+CLW9sS7yqdzqqU2JDa4CVqtWI0LqE1YiRamovOE07fg1/AGSsCoQnwqoDCmIgklPAVYFWBTe5lk+xFf69P/8AL/8AzwNPY6uSQClufH+KTjhXwo0I81xZW3fhMZj2y1Bh3AGrvY8anSKtZ6rKA1IjSdZUiLgJdSLrN7Sg1Mw5oj/4hNEB47v901MsPCZkkPEAAqIgDGzexle/iTrtV+/u4xk+xdYEgvRBHVn6A/U88R02FHePNTkrnu/C3zfth3jVWNGDUV0JFWIV/wBpGn+j8SgZiAv/AJNM8RgGT9pu7TLr3U9xqKkuIYs7sdQ7snT42Urqgg9YI3qexdcCQ1Jh/C5P2FfhjRPZCuVDEooP1iw+5TiRXwpHaHiVJZXBuE7V9r1ApaELQGLBmko5bM6dDshGoLWWXKnV3aggRfSl7bHZ6KOummoBYCDTDAuIpwrNqB28JRTfbCy+x1ctpBpz6tzt9HnGR7G17SaYB2JLQRwbL6HrcYjpMLvCiK25EPteSoVqWqJ8XeAOC37RLoVpxTf98LgEfuUt0HX9qdVJ6fdCGpqkll8JAANQRTDSxAYqWI1FjzA2b2JzAUtNOASN24MTGnbp1xonsZXKlgacD+JpPWPDx+HpJdLhdZCgtraQoZOPYr1PZeqBJan82/0+nzHXG1L2SrMJBTbq1+ABCmSemHfF0f7BL6CppCjTjXF7Mex2YpkB9AJEwSZH+HAP5sVeqfNv9OFHaeEBg1ArDdl4x4zNpmF2OSA1JO0ifsxcqUVeky1LabSYJF4E8X5HniHlFllHUgYuABu9B+k32iL/ADBOPBYXQr221x128lKdPF4hcRI+sNwRF/11uC1XNRrRAvPBJ22P646YdrUi4jTpdNhIut7ci4/HEwkgNA346HY9Cf0PIaLDBhYNQZhKNUqGo0CygXj9fL9DGjAsndqAfrMJj+t149fsnAsIU7wCeOk/rpgz+A6KZv8ASJ2F9z5/n12eqvP3wQMk/iMgsdiAYuPzF7YezSNo1FVQD5kepkn5DE7wpUGksSNyfrCSD5cjDlm4aoTuIgD1P4jC3iHAj3+kbCMpaff7WuQqU2QEnVFrXsCQLtjNV1nwiACp3FzMHbyjBqHZzj3QqTHQkem488EPZ8+/Uc+hA/4wIgON7c0ZMgAa8v2tjTb/ALacbqPxIwjl6TCvUZtIB2A0dFne3I564ofyYpJGmTzqJJ9TF+DuBtgVLsgSw0rcjT731FP0ZwoRcfr/AFPIdb1/xDzNMkbCJA2Qm5AtpMjGleqQx8ANztqm1rlQcbN2Wq701tuRxHrcX5MYC2SE2LDynDGtEQPfmkveQZcD7+ySz2bUEeGCTx4uD1EiDzbDC5kJZahBjYhr/OR92NzkiDIvHBPxFzJ3wvnEJgFQJMMwnbn3bX2vg4mB780DXi5/z8LejTLXBgkhpNon3ZjYW+Z88Pd4zjQwhudtt9QHXfaReYIkCe4Eyp0n0Ec7+UfCPjhinWkFtmW/kABJH3m/4YMhQOKZoswmmd+CeV2PrabfCQLYVd+7Zlnzv0+G/SNptjesxKipN5nyj6sbnr5/EASczX754BtIDEfYvnH68oAKIRqVhiGIZrDZR5dfj+uMV+zqo72nqHvOCNt6dM+fnPwwDJVmWFU6RpDPYHUWEqp1D3QkW/iODqipWU/RU1GWf/TUj43jHONoRMnNJK29pKs1Qf4bW41NGJEYd7Uqlqh4sBHIt9LoeY4kTeRhTGBWEPIXuMFeg3kjZOnqZB1IHz+WKlBGWowJk6hHqQQJsI32Mc4l5OpDoejL94xd7rvXWoRBKoTBOxA4tI4IsbDpe1hTAKydrCXt5L2blmA91tDA8RsJ+04VzGThNQ3HvjjffrbnY2GCZimUZbkzzHGpR+BwbMsbmmACwjpcQB8g33YuaLEIUjL1Asnkjw7X4HHEgkQPhMAzEqukHxGST5Tv+GM5jId3dfdP+FvyP4nGiiWAYSWJBA3IFwBPBgD0OHh0qu5m5EyXZwMM5t9FeOs/HFamuwAt5Yy2WJG6qeBpBA8paT8owqpKkzAYXtOlxyYJsRzfz4grLi65XZALAp1rCTvjanTAEtInYjrGw8/P5W3FSqa2EbQI+N/yP9nGKtQaog6do+wgfGBvzgIlNaIErLV3YiIBAgxYbjr6cbScBy6OGa+xA9828CbTbb9dSd2rEiNpmPLcCTHEY1VlGrwgBiGBDA20oAbCL26cb4LgpubrZMyAdLXg6re9eZII4kkxvEDqMCzuUsG2U/Z8vtHG4tIwSquwG4m4JsRzY8dMeyh1alUKxYG948PS1wwIMDzm84jiFIg2ckqTGY6fo49WjkxjzjS0DqInz2/wwT8cb1fCSqWP0mgFifLUCABcbekDDc2kKr0cTOgSFSkCJQzHp9mBUqssDA0/CJm3yI+zBK7FfE/7xebKHUdVZQJI3g2thCu/dE/S5SPparr+c8ScNB7lzWyLLbtCoSe7QwSSfSef15+WGMvkEFIAE6yCVAA023meTB+zzwKhkhpGpvG5t4SZNoJI9xZgTtbyw3kqqzMH3BHSRG/24hzoFkbW5jfTuWMrk2Lu2klQQABuxCKIE8WucPBvGBYMBO3GlQSObFWv5YDlM0VYtuEckeaEAMPy9DgmbzbUQ+j94apADtGmmpbSLbsYIMWFtxABryS66tNa0AwkO0EgqYgFZW+4JN4+jO8XPUyThTG1SuWJkmB4VnovhHrscaYya/1HL1+C+gzkjZQgMpPBGOg7OqjStxZEAMG53AiPP78c/lFlkBsCR94xRpmrQXUoBUKAR0MCxHG/37YsYYS0jisjaph7eSoZqoGcERJXe2x2ttsfSxxMzdflZ06oAvMF1ifhe/B8sM06ysBCkkoVIG4sAovE8kze5xq9AkqAY0KZH9YkfGABf+MeWLjYmVik2RqzAMyrAUwWEbidLfdv64WyyFKpPvLHga9wSLW2I+UYz3jCvqsYUlr+WrnykD0HlhymmrVpUmQ3QRq2mSNsFogMov7Wx4Eejfrp8/mGrLsgAuCYsYPhMi8cYo089UgTQv8A11wB6js6E09NzNwQPAw39Y4wEj2Qiy6W3dxUw6qYUowI1RIg3gmCQfPBP2hj5ExcTzBPO8/dgmZqaUZu77whhpU+H6KCZItzx5c4RPahj/5amPWsPT6mGtBIsPwlue1up/KZKvvMalAYhRJnVueu2/U4zSpMGJ1NIAja3g2mPhhPLds6hPc0l8jUvyOnrjI7UbU0U6PH026eWJyu3fhd0jN/kU61ZjALG/WOI8vM4n16IBUSYLmZIPFTr6DG38qvqgU6e0yWePTA6vbNUbpS62FQn5ar4kNcO5dnZv8AIrfLLejNR9bwVtK7GBOggWBtPAx6gKrzZjtMFOSb+4TxgtPNJNM1GpoysGfxoApAcMIZtVpHXD2Tp1Vlk7shgIljtcjYeeFF0SmluaBFv8UzMUnVZZHAi51Jz/YjE/JZFS86goBC05kkW3MC55JiAIx0OepZiopU9yAYnxNNjPS324jUaDI+g8d5cXFgGMbdPnhtN8jik1GZTYW8FtTHiIvZVEdLFj/mPyxtlQe9j3ToJGoCNSxYj01G9xAtjfs2O/MmLaWg3H7oA32sca/s6KSNRUh5JYyTGpX4NyoIsOfXHEzZE0AXRctTCk6mLapMxGqSQZ6WnC2Z7QnSsMURguu0alZWKqPebZvIX2xpnnKsdF2mVQzbbcgW8wP8O+JtTMVncHST5FdwTcDjmwFp64jLJDkQkZgmQ0km4BJKg8A+exvJta+MzjeqsaQNgoA+3A8Y+I+q5ewwBnDsPBEpuFudgL/LHRHMU9EagwKIbkXYnSR9nw+AxAyq+JP6y/eMa5jLIM1VDeFQlMjeJIAJgWne/U4s4O4Ky9rjrt5K7mclNRe6IBgkkmBzewPl9p3wF86xIp1BFmGqTfUZN/lF+eTbG1NHSG1F00wJufLxc9b3nB0RaxcEAy1pEEAogG17HVi1CxjrZa5nLyxKjSpNjGw0HUBO0y3wxkZgqztEgMSI2iTYjcHY4WFGpQ0GQwJMEjeLccX+XTDlNFamdMGSd+puSf8AYeVtsSCAgIJCKO2V/wC2P7w/LGr58VIC0kYzYEiDY8lT92EspXamzSgaQBBOxEmdvPBci5arqIiSbAyB4Tb9dcc9obJhCx5JElYrVDBikigEBijrIkgQdKyRfaRgIysiYYjyn8MHzZkVf6tD/McUuxD4D/WP34gOyi2/9I3Nzkcv2opy6j628e8/3TiMueLVSoVwDt4mm25IJkD8xilns0ylFSJdyL8WnGi9j1FLVCKeoiSQDJ564e14AukGk46FbZfLsx0gt13PWOvng2Y7PampdpFuWJn4TfGcjmYYEgm3HXUDFyOmGu2O0O9TSFI9Y8uhwDnuzx3Lmtblkm61pZp10LqpCQoUaavNlE6iPK5GNH7SqoSvdg33CvBv1k/bjfWNK+tD/O2MZvtSmhKsuogncfLkYSwmdJVurEaxdAq+0DrIZFBjofnBwDIOxaQDKqTqYGCW1TEG5AUmD6X4Wq0jVaUBEiL9Rc7TIEjFGpWFBfradlNtRDSvXzG/J5jFowGi1yqbMxcTNgsUqSIxeQACpmwBgCZtsRKT5jfCuQpNUgUvCJ06jYgAGAALg239dti2uQNTxPECCqXgkgFZt4rTP4zAJSrqrMLahVkBRwEAAFhPP4dMLVmLpgdkLTonw+KArMACDvBI5An4HYbz6tVU0wkTa46SRHHEcC1sAzWec+8Y4CC5O8enxPwwFcxCgtCWg7SbbW3/AFbAF0apjacmynZzKd22m+wN2LGfUk/LC2G+0GlgYaIESIne8dMKxjKrGXkletwYAoNA3JjLDxL6jbfcYJTzAp52rrJM0qcELJPkQB+GBUGgqQJggwNzcWGGchmFfO1WNPanT8NRbjcSB16R54s4PRyydrHrt5Jvs7NK+oUwwgkSFMXawKnbeIHTBmpeIhhpO6spPAUGbSv++CHtUJsjEzOleZYk7wLefnhX+ciPVT9295XdLEleQ21jtOLhYSZCxQ4QjLnqiMmuGQTBXf8AKca18urr3lJ4ZveAiATpEFeN9vzxoXLu2im40EgsbAwQDxDA+YwPtDI6b6SpEHwjzHHPWxO22OAvdcdFvUratKEaakydUSwN5DHffnBcgGDXBEk3t9U2+zAMxm9SHvEDQDDrvNyJHF7yPlh7s/LkAQ4dDMHmQCIPwxz+wQhY3rgrTNZcIjtJJOgEmNg9hYeZwtTq/R1WueeAekSZt8cP9o2pN/Z/zLhCvRdb6eb8ROr8Qw/QwNG7boqwg2SeckvRibVATfYGxJnFrM5kQy7HSQPOxNuthxtOJulmb3Ra4Oq9oFvDP0p+HlZqstQllYSqKTMnzLCNPQTPmfix3JLp6JTLgqA/Am3wPM39N79MZ7QzZd2kzAjaBzx8YwbK6yABAXSraZmxO+nTcjSML5+iRrJAMLIvGqFtI0+HaOdhggZMkIHsgQCquVy6siSJgIfiLj5T9uIvaWWLVH4AO/wH/E+WLmQH7tPNR9wxM7SyOosarxSDCFBu5tO+1idt/mDXw7yHFXMTTDmBJVVBZe5AkMFLW0iSF+d/t9MPZjKrSQy2qo3Nri4gRcC4OBZnNwioihVDKbQGMEGdwEAHXytthepVRjAK+IwxZwsiCYLG8WFlEHFiZVcMsnKuYq1IBPdiBIW7NA9SF+0jphTLOEVjMajqhbtEAeNtptJFhe2PVRUGrQKVVFiy1I3MQYN/icaZbtyrTpqvdUqawNw8bWJKyBbrjgwkQmSAZ/KP3qkpNWnTXVeGDNGltyfCPtwfM0Mmy6TUBM7h/GT6/hiX2pUot7gXVIkrIE7NyAbneL3M4n0Kmw0hrmxVZibEGJ2v8Dg20rSLIHVhMKpnuzVovoUkje/nheMOdpoQVmSSgJne5NjN7bfADCkYwqxl5XssHag2dyPk/fT1H34Z/a6dPO1DWYKhp0xJ/tH8Ps8sJUqkEEXIIt1vgtVic5V1LH7oWJB2DwZHni1gxIKydrmHN5KpVp0qodtQdFgypBDeLVHSCbR+eM1mpNGkANIggQd4Mxvad7YH2flZq1YgLrErwRqFo22BEeZxntEIXXugFibL1U3gCw+ibcHFskg2KxcoKGnZmtZLMDP1mkmTc6p3jptfnAHpDUx0u83094dI8MDwBYnmJuZwftLvUWq4I0Ak6SDqjUVtPMdeuDP2eJkErYFgOTAv62j5DDAd6g70B2ZpUUwoiBU1wCCoMhILAeUgYPkjobUdiN/OJ4v8YxipVuAA21O4FvcBi/qP9sHyOWuDphQxEzf3WA+wYh0ZUInMAtc1mlZSL3I+i/1gYkrAnzwnKmR+8IPDFPvPHMdSeuKHalMd2x0rtte/iUxf0xydLK6yWApj1UX2EzAMW35jyvNCmC0qa1SCJCtChRm4af61P8MFOWp/x+fiT8sQmyiRJ0i4BXSAZPnudzaL+WKH832sNAvtr0/AhdM9NyvGGOaBqSlteTo0J1MvSm2of2qfpjV8vTvqLHyJTbpv92JS5NdMrBjoFVd7cTPPOHKlOBpIiFNvQdccWcVwq3iAqeX7RUADULAWhvvjEzOIGqaiwAZo1eImy3UC0Xjn1BxYy9S1zHhXTYmbXEiw9T18sRO1aLeNp2K7zzpGw5/KMV6LRmViu45YC0zLFKiGnUDEzp1qDp3BPQXA4Bvg1Ud6yI6qXDHWQBDcgSIItz54n9qZIoW5IBvbaJE88j7cX8tTC96OpB8veUX8uvkMPcQIhKZmIlygawsoG0arEaTDQbcEWJ34xSqdgl2YpceosRa1xa02wPL9j95DMwAliBpv4WNtU8xwMWsubtEg6+PIkmfK4xBeRoi6NpEG6iVMnTVaVwilASRG58mP2YDTzNBTCGWPhBhYubXUGL8zhurlNNRVMHYHeY0mJ+z5Yxncmi05RADrpX5/pyN/QD4AY6TGqmGyBF1jtWmVfxGZEi/G33zhLDvarS4MydN77XNvL0wljErdsr2OD+g3ktqbXX1H3jDOfYfttSf+1+D/AJ4UmBfa3nz0G+GMy+rNVjpI/c8iLeIG2/li5gu9Y+2NRyTvZ5BNZgSP3hKkehM332weggZ6pBtTgAk/WZbz5Bf1GFckx7wxMd7bkEaGgdPpDfzw5WULTzJWBDaSIgTCwT8I+3Fp1ysdtoWe2aZ7mtBHung+Z3nCfaecqJUWI0MoB2mdJP1dtucUe0L0qiyQWAAtvOwk7cjzIwt2jldSglTqFhfkCPd6b39Pjw7kQi8rARhzYlbEGfcTmdsNZKsxYJIgk2j+Fr7+uNKymFAUnWFkx4QCirvwTtf1xkAKe8JiJiSYkzO5k7x8epwZMtSYh0ovatSUZSQYA4jcjHM5HLa9KcgSokXAI8+ukXtLDFt3FSlqkagoLjzgaubbTGF/ZiiNNR+YifqgXAngiJjgtgqRLGGVFYB7wAk8rlizMxHi1uJt4d/DuOgH54q5nMsagcnSUYaVmZPuwbD6waOCvlglKvTJbSZZXciAdixNzsvxIkMPLEwo7OFAaNJjadg4nUfqwN53sDiScxkqAMogKfQkA3MBj6b2+WHM1mdr7loniVb7sDo9lV2UKqMV3DTTPSDJYAyOk+cYyuTckM6jShk6tAWDK31N52Im/wAsNMTqqzQ6dFQyWeZadKDYkBrmxCEkfGCefjvjftXMJGmfE8m4gx6PE3A32jzxMrV6RpIdaqweWuBCi4ax3CsB842xipkC+llYleDoVg2rYguJ0kyZW324S2mAZV1zyRATXabioAwHiZdLAbFgVUfMR6Yeoa1LN73nBiQTyBA+jaecDyGWGhCzMYMzp0yCAZ8Itt63w+lQKkeKC/lvqESZFxB26YF25E3SVPoPAViNmf4a+8AP4fEYbp1RDFdyXJPABaPQz0/RXdx3opMrLAJMkRAgKBB0/W6mx5w3UqaaZAUQJvqm0zyN9rY4jRTOqjZrMI9SzA34mQBq3M7zj3aBApRJnVTjk/0xO2Hc3SLVAogkEzf+EldvJhbzOF+0aJEgR/SUvFv9NTcW2k4KbII6wKD2zVVqngV1AUDxqykmTJhrn1whOKPbVbWyNyaYn5tfE6MYtbtleywf0G8lug29R94xUWlOcqSJiip2mfG3HJv92JqtEHpB+WKXZ9Xvc9UhSP3IADCNXjMGOnI9MWMJoSsra3aaOCPmUjML3a7uCdQI3XTIkWP+nCVbMGao0mKhWRc+7DnjhG+7BnzDAI5gi4JJMhVVtTTyZLn+xgDOAGJ/8QsVhiNEIpUce8mlfUeeNECFgEyqVWi/7sqQuiSwaQz6ZERBmxiLfaCHM3oFolwRLGLzAYTvsR0xOSsNel4lSFLNeZPvS/VYMiIxmgzFZUyb2YwL6WiQG0m7mInzEDAkFSCE7l9egrZVPPUySSAdybCIO2JWdypNQsrzYxqWT7smOl/x88GeiXY63JPRZCgHaTJY7cEehGDDs4R77D0ZAI2+kpj0njEi11zr2S2TyLd+CzByyMQVXRaeQJmRwescY2zWVpVBoO4I1+BwJ0gggkCDMLAN9Vwd8FfKBYXU5OkxLAwIm2lQL+c7/Iucy4DVBqadVMgkpuWAMWkEDpHGJzXUQFrlcjTpovdoQTZi6OREExcjm+52wejWUqIB07gECwPUREeKYmYOPZZfCFZ2jSpiJuwJNgJNwfgcCXJkMvjOkQIgxAuBtMfCbRirVzE2T2ZYusJWqItSFYggaBTpsFDAsKkHUeADII9JnAg5AbQAIIU8gp4xGk2NxMeZ6xg9YOF1BjamX9GJ8VtwLkadx1wevkBoIpr4jG7fVN+IkSbWEnD8wGqXl3IdHs5IFQpTYW+gvinY2EE34tYYVzHaSa7FEUBI1avO0Ipj4xMiMOVXNMDwMabn3VYBkYySQRAAPQHf1xEzrD9ocGl4Ros17BABYb8XN7Y4GTKnKnezc2hIVWV9rrquIsPEAbjoOZ4xZoZcBS7bRM8kRf5/gMc32fmEVzZabGyRed5BJv0HG20DFk5pgkE+C3Fx63up8piPgJcJUBwFkkzeNiZBLBFPT3mA9NQZY6DDVNAxBkQmmbDqpJ3M3UiDe2Emq+BS4GktTJjqXdzN9/F84tigmUF9JWCyjUDcQZgiBxf+ztjiVMLXMdmU0Y6Sw2JEn6R4gzuLi4364VrZEE6AyhQyNe3uuGKecjYevTDPbDDvIYAggD8YPEfEz0tOJmTzEByIA1GDMCIEeI3iI2GBzEBNawFY7fqaqgIEAosel44GJeHM+sFNrp9Ekj3mG5JJ23+7CmMqtaoV6vBfQZyRKRuPUYsUrZ9zf+hU2jhn5O2+IoOLFKoTnqgdQJojwzNtbWNrn9Xw/C6FZO1T1m8ktVosy6GUrqsWEEBCjAmA2o+J3PG4t0AuaUju1TvXIUhVgkQFm48NIESJbbTcXwHO+zeVavrqsyqIOhATfU0km8TIFo2POL8U6QUUQAu8L9I+ZN3O2+3JFo0nPiAFgtbNyknqVhScvU/eggkJUqBVBJ+qyyY0yYEkGIBwbK09VVxqY6YjUxZoKqdMsTzHXYc3wvWNJtPeksWud4m8fSufISdpw+HSnqiSxh1KgsxFuSSdtVrbnfEyNEBnULVqfiLCyghSbw0TI23lidzMYZTM+JdMF1kwTHLKTsZ3NrbYm5aqzJBIIZ4KhWEyCGJBcxsZH4SMVP2KmtcDSI0MY4nWsn9dcC9wFippsJuELMLqdRsxBi4j3YPi67YxnsgST4AqsoWdSgiDLXEmSARMTiP2xlScyIQhFKmAo8ceIwZGm4g2Nl+VntWjPdACB3gLSeAG6nnETEJgEyvZXIyoYLqUgQWcG0W96nbBv5NXTr0LtOkrTn+9oifL7cJdmodLwTpCJszDxCmNXunf3bHBKXazsXAUaA2mdQFtWmYifPAOfB+6mI1TLdlkg+HiIV1AiZsNAAvzGC5VCBpNipgXm4AIvz4SJ9D1xF/lN2QNTqMPEE947wDe5636RGKvZOaFRXgyVaDf6QA6mRaJHGIqTF0dMibLPaBMKRYFxMnYgGfgf1vjmh2gWNRqlLWWe+2mUGlYm8xuD/z2DVAL8Hfy6fl8scb2dnAZYKrKatQkEiwJRgb9RPHxwLDI0TCIKV7SryARSZQtvdOkC5idgeg+GNsr2w5UpUJKMN+R523++3OHc7WBSr4VUHuwsQNR19Ou3XCOTyWogxK33JUGIkSAfj08sXaZBp9buVCuCKoy96ov2oGim4A1RBVoVwoPuk2U8Re5uNhilTSQCsqZkEAi148B4290x5HEbtDKwJCIEM6l1O0xBVoIlSL3BBED+1MGWrHw0agIv4KgBZRzDf8AiDzseu84WQCJTmugx3rp8/mitMuyzpEyscG+8AESZm8TCnEyhmFSnLkQpUM2kvA0oGufyw1UyujLgM5YsfE/A1b+ETbiPPAaq0yj96pgsLqrlXGlRBIF7+Z64DKnMfK0z2dWqwdXVgQI0nbclTYXmeBuMLYXyaUgCKOrROzGYNpEm/Te98HxkV/qFeswdqDeSyTAxVzDRn2MkTSAtz42t626HbEhz4T6YosGbOw/h/dyQp41v4S3PqI/OxhBYrJ2sYcJ3J+oWqWYgqvDe4vrEBj/AAja8nG9TZlWQ0RqKg/ZK2HAEDFLK0xpNjAMQumICg7G3JxHznYFNqjyXF+HPBI242xae6BqsemMxuLIZ7MBILKxj0E7wd+h3GGgamokqukRpFhEdSJn02sPhFp9m0mqEANoDhCzOZJkhiB9VTAk4pp7O0CDdj1hgQfMEDbAuPeT5f6mNDZgN81quYTV+6VFgjWRAAOoEpI3JAJP9kc4zmu29NfV0SPdY7kncCL2O/AwvUpd3llKM1MgamI0yZWWnUrc3sMD/Z6kKWzTjVJu1JYgm16Y6RgmjMueQ3VT8xmQzFtMngaXgmZJLaJXg2BxSp9otUo6CpAAiTYz/DqIJgWm34YE1Nl2rs0m/jQx5zo+wTjNRHVSTXJAB2dCTE7Du5gxbDYJ7koOaDYo+X7Q7vLlI0i6j61wbwpbbb4Yn/txElGEEgkFanDareHn7MPHs3MSYqVDABsUO/8A7Un4YFTSuYh6hnb3J2JiBTMdMBE7t6J0HVZPaxdEI1JBBMK5nS3MbSB0t54vdi50OgYCLkHe53m9+u/XESvk6y02c1WAUwQSvUA7Uz1+zFfsGjNHVMlyYMztZforzfbA1OyiZEqd2j21KTEJMtv4TvePeAa8cmAbXxAo+0aoAqJCrZRpkx6lpPqcUu1c0aVZwuXFYMdYJYjTKiVgKeZv5x6g/lJz/wDRj++fxTEiw080yLzKVPtMxmKfzQ/ni32LXpVkGhTKn+jJEkcEFhBvY7bzzeeM/U4yg/8AuH/Rg/ZOedq9Nf2YJN9es+GBv7o+++JBMWHmhc0HUq1URCysaZVtgNdLxT4Y968zFuuOe7WQJWYKpSCJBIsdM2K7bg2OLebzgL0hEBWpqL/+Ys/cPliH7Rt/8VU6Fl+2mn44s0Rf7LPxB6v3T9HN66ZRjPBmPEDPHWRx5YUzXYtbQAjB99XeNtc6YIF/DHWxmb4XyOYgtqjaBEGTI443t1OOnpyyKCIst/CR7sxJO8EDbYeRgHCDorNJ5ABm8LmKHZzUVAYqWaWOjaSSN+dt8bxij23TCusTdFNyTeT1xOxi1r1CvYYM/wDg3ktKjeE+mK9cA5w3ImnuDGztziQ1PUCI3tGGcxk0Wq1kA7lm8GkAG5i3O3584tYSIKyNrdoDgr9MMJAqtBn6VPkAH6B6dcKV3IczVeTvanvc76BhwdkUen+X8sebsijtA+SfiuLJusdhDVFy6kLd2k1CxGlNpsZ07kXj7MOGpGqKjgTIhUAjSvEGOcMHsejawt/Cn+nA6+VpICZ+xP8ATtiSJELg4AypFatINIsSNMGYjbiOIOB5usGCE/UH+dz+OGsrlxUNBWnxoNtwIDElvNhA5MnoYp1/ZSixEg2AA92wHHu8mT88CS0CCmSSZXLM452xrm84FUwo2N/hjpavsXl4sGuf4fjuvrjU+xuXiYa39Wf8uODmTqiJJGiJns4Upd4jSGKaeLaY97oYB/5xHynbDLEhRFhBMx6xfjFnNd1Upd09MlVJAAYg/uzpB8JBjn0vhEez2UEzR21/Ta+mG69CPkcG2wj0QGPcpzPFjlHLR49BHW5pzNt5nFD2eEZdR01D/EcI500+47rQwS8QdhS0kGdyDEjqPXFPsvLd2iL5cnznf4j5YU89W+9G0XUgVw2YrAgyhGx4Mx8wJ+OGatNSNiPOYwTtTsVXfWtmNmsLxsZiegxEz+T0A6wVUAy0CIi5kD4/DAQHGxTg6BcLbsjL0tBFRlZgzC7b+IxuekYp5fLZYOvuczDfwnocRzRRTSkWYtItIPiJE9A04p0stlTyZ84/LDspmZKSXNAywqgp5TqP7zfniX2nk6FXUEZB4V0ktYnxSDJkiNN/9xgn7JlTbUPmv4jHm7FysfR/wflgwSO8pRDTaFF7FyminV1LpBJgRGxaTHxFx8MWKNdRSJciQPCTEmJIIB89vQeWC0chlUHhWnPU6Sf9vhj3fUQHVYg2hRva+3ywRfJJKgN0De5S+1axZwSCPCIkQYvFsJ6sOdr1g1SQOAPWCbnziMJYxqsF5XsMIIotB3LFRiFJEyBIjf4eeF/5faNLkwRBDIDboSInDFU+E+h+7CYMHGls9jXMOYd681t2q9lVuU937TY9qo30n/2j+eLOQ7eyzLTDsgbWjOSpAKOxVkDaveUaWI4lt+OdvjyvjR6GmP4rA+Kq/wBlfynbNIlCz0oOXkjTB7/Wd5qW8MeEwPPHn7bod34n96nT/o6YJV2Cd42hiZAOqUIBjVEkDEFHOCg+eJ6OmP4hR8RVP8iug9ne7/aK50KEDRQ1QWYguNalgYXu7AWsTtx1sUoYgCSoIubExIF9gJ+eOT7Dy5Yh/oiw8zBB+ABPxjHQ6sZ+IqDNAC0cM05JKYzC0++G2gCSAd+g3+GB5mjSCkBrw0G8NcwPIxB6XOFQdz5/7Y1q3K/E/ZH44RnvoFay21T2Y7sE6I986YJI0cTPP+84PVNIhimnaViw3aCIgG2k4lqbYxRsotwMd0mtgpyaXVHM0qEvBhTtBMg6iA0E3Eaft2OMijSlYIgOZuY0GQB8IU/HCBHiPoPvOM1G8JPx+V/wxPSCdAoDTGpVFqVL+GNU7mQNIIgddU2v8RgFOnTemgfSVLHWDyhCW6ke9hVmjGiHcdPxviA/gpLOKjUDl17gu66R3WqzksSAtY+EjQAJ4IIiLzgB7by4AMqf3LEgo5PeB20jwmLrpsN/nhLOUSp0/V/D9fbhMTONQNY65CyOmqM6oJVyrn8mQdNWD4JlHtp8NTT9YvZgONseXtbJyJaAzal8L+FNCN3TjcGS6hhyomxkQnMY11Hriejp/wBQu+Krf2K3Hbo35/8ATb88YPbbGyq/wQD7Wxgr54x3XniBSp7lJxNU/wAis5SozAlgQZ6zg8YFlbA+pwbVjBxP1Xc17nZ5JwzOS//Z"/>
          <p:cNvSpPr>
            <a:spLocks noChangeAspect="1" noChangeArrowheads="1"/>
          </p:cNvSpPr>
          <p:nvPr/>
        </p:nvSpPr>
        <p:spPr bwMode="auto">
          <a:xfrm>
            <a:off x="307975" y="-1995488"/>
            <a:ext cx="30670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1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" name="Shape 56"/>
          <p:cNvSpPr/>
          <p:nvPr/>
        </p:nvSpPr>
        <p:spPr>
          <a:xfrm>
            <a:off x="-3762" y="-10715"/>
            <a:ext cx="62952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2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tmm.chicagodistributioncenter.com/IsbnImages/97802262765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16053"/>
            <a:ext cx="1728191" cy="25225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i.ebayimg.com/t/Placing-the-Enlightment-Thinking-Geographically-About-the-Charles-W-J-Withers-/00/s/NTAwWDMzMw==/z/ko8AAOxyT7NR6BhF/$T2eC16R,%21ygE9s7HJEk%29BR6BhF%21tH%21%7E%7E60_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00" y="305292"/>
            <a:ext cx="1681677" cy="25225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www.ashgate.com/images/97807546604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456" y="328449"/>
            <a:ext cx="1815831" cy="25101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://img1.imagesbn.com/p/9780754678502_p0_v1_s260x4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786" y="316053"/>
            <a:ext cx="1643744" cy="25225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http://images.kalahari.net/img/2005/07/11/28337940_0_Img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68381"/>
            <a:ext cx="1728190" cy="255083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http://ecx.images-amazon.com/images/I/7123vIN%2BT-L._SL500_SY344_BO1,204,203,200_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00" y="3250670"/>
            <a:ext cx="1699990" cy="25685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 descr="http://i43.tower.com/images/mm100939120/galileo-courtier-practice-science-in-culture-absolutism-mario-biagioli-paperback-cover-ar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23" y="3268381"/>
            <a:ext cx="1683719" cy="255083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http://tmm.chicagodistributioncenter.com/IsbnImages/978022648726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28449"/>
            <a:ext cx="1660951" cy="25101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4" name="Picture 20" descr="http://www.nhbs.com/images/jackets_resizer_xlarge/14/148878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2" t="-488" r="1032" b="488"/>
          <a:stretch/>
        </p:blipFill>
        <p:spPr bwMode="auto">
          <a:xfrm>
            <a:off x="7326000" y="3255796"/>
            <a:ext cx="1692857" cy="25748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press.uchicago.edu/dms/ucp/books/jacket/0226/13/0226136728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456" y="3268381"/>
            <a:ext cx="1614903" cy="2562313"/>
          </a:xfrm>
          <a:prstGeom prst="rect">
            <a:avLst/>
          </a:prstGeom>
          <a:noFill/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04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9376" y="229671"/>
            <a:ext cx="817554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hu-HU" sz="4000" b="1" dirty="0" smtClean="0">
                <a:effectLst>
                  <a:outerShdw blurRad="38100" dist="38100" dir="2700000" algn="tl">
                    <a:srgbClr val="DDDDDD"/>
                  </a:outerShdw>
                </a:effectLst>
                <a:cs typeface="Calibri"/>
              </a:rPr>
              <a:t>Following the circulations</a:t>
            </a:r>
            <a:br>
              <a:rPr lang="hu-HU" sz="4000" b="1" dirty="0" smtClean="0">
                <a:effectLst>
                  <a:outerShdw blurRad="38100" dist="38100" dir="2700000" algn="tl">
                    <a:srgbClr val="DDDDDD"/>
                  </a:outerShdw>
                </a:effectLst>
                <a:cs typeface="Calibri"/>
              </a:rPr>
            </a:br>
            <a:r>
              <a:rPr lang="hu-HU" sz="4000" b="1" dirty="0" smtClean="0">
                <a:effectLst>
                  <a:outerShdw blurRad="38100" dist="38100" dir="2700000" algn="tl">
                    <a:srgbClr val="DDDDDD"/>
                  </a:outerShdw>
                </a:effectLst>
                <a:cs typeface="Calibri"/>
              </a:rPr>
              <a:t>of </a:t>
            </a:r>
            <a:r>
              <a:rPr lang="hu-HU" sz="4000" b="1" dirty="0">
                <a:effectLst>
                  <a:outerShdw blurRad="38100" dist="38100" dir="2700000" algn="tl">
                    <a:srgbClr val="DDDDDD"/>
                  </a:outerShdw>
                </a:effectLst>
                <a:cs typeface="Calibri"/>
              </a:rPr>
              <a:t>scientific knowledge</a:t>
            </a:r>
          </a:p>
        </p:txBody>
      </p:sp>
      <p:pic>
        <p:nvPicPr>
          <p:cNvPr id="9219" name="Picture 7" descr="C:\Makovsky\_ELTE-TTK\8. félév\OTDK és EJC előadás\lato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929" y="1757064"/>
            <a:ext cx="3090299" cy="3012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1637603" y="1855489"/>
            <a:ext cx="1441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000" dirty="0"/>
              <a:t>Going away</a:t>
            </a:r>
          </a:p>
        </p:txBody>
      </p:sp>
      <p:sp>
        <p:nvSpPr>
          <p:cNvPr id="5" name="Szövegdoboz 4"/>
          <p:cNvSpPr txBox="1">
            <a:spLocks noChangeArrowheads="1"/>
          </p:cNvSpPr>
          <p:nvPr/>
        </p:nvSpPr>
        <p:spPr bwMode="auto">
          <a:xfrm>
            <a:off x="812103" y="4264075"/>
            <a:ext cx="22669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000" dirty="0"/>
              <a:t>Crossing other people</a:t>
            </a:r>
            <a:r>
              <a:rPr lang="ja-JP" altLang="hu-HU" sz="2000" dirty="0"/>
              <a:t>’</a:t>
            </a:r>
            <a:r>
              <a:rPr lang="hu-HU" sz="2000" dirty="0"/>
              <a:t>s path</a:t>
            </a:r>
          </a:p>
        </p:txBody>
      </p:sp>
      <p:sp>
        <p:nvSpPr>
          <p:cNvPr id="6" name="Szövegdoboz 5"/>
          <p:cNvSpPr txBox="1">
            <a:spLocks noChangeArrowheads="1"/>
          </p:cNvSpPr>
          <p:nvPr/>
        </p:nvSpPr>
        <p:spPr bwMode="auto">
          <a:xfrm>
            <a:off x="3979534" y="4345053"/>
            <a:ext cx="22685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000" dirty="0"/>
              <a:t>Coming</a:t>
            </a:r>
            <a:r>
              <a:rPr lang="hu-HU" dirty="0"/>
              <a:t> back</a:t>
            </a:r>
          </a:p>
        </p:txBody>
      </p:sp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812103" y="5386322"/>
            <a:ext cx="75584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indent="-385200" eaLnBrk="1" hangingPunct="1"/>
            <a:r>
              <a:rPr lang="hu-HU" sz="1400" dirty="0"/>
              <a:t>Latour, </a:t>
            </a:r>
            <a:r>
              <a:rPr lang="hu-HU" sz="1400" dirty="0" smtClean="0"/>
              <a:t>B. </a:t>
            </a:r>
            <a:r>
              <a:rPr lang="hu-HU" sz="1400" dirty="0"/>
              <a:t>(1987): </a:t>
            </a:r>
            <a:r>
              <a:rPr lang="hu-HU" sz="1400" i="1" dirty="0"/>
              <a:t>Science in Action: How to Follow Scientists and Engineers through Society. </a:t>
            </a:r>
            <a:r>
              <a:rPr lang="hu-HU" sz="1400" dirty="0"/>
              <a:t>Harvard University Press, Cambridge (MA), p. 211</a:t>
            </a:r>
            <a:r>
              <a:rPr lang="hu-HU" sz="1400" dirty="0" smtClean="0"/>
              <a:t>.</a:t>
            </a:r>
          </a:p>
          <a:p>
            <a:pPr indent="-385200" eaLnBrk="1" hangingPunct="1"/>
            <a:r>
              <a:rPr lang="hu-HU" sz="1400" dirty="0" smtClean="0"/>
              <a:t>McCann, E. (2011): Urban Policy Mobilities and Global Circuits of Knowledge: Toward a Research Agenda. </a:t>
            </a:r>
            <a:r>
              <a:rPr lang="hu-HU" sz="1400" i="1" dirty="0" smtClean="0"/>
              <a:t>Annals of the Association of American Geographers, </a:t>
            </a:r>
            <a:r>
              <a:rPr lang="hu-HU" sz="1400" dirty="0" smtClean="0"/>
              <a:t>101(1): 107–130.</a:t>
            </a:r>
          </a:p>
        </p:txBody>
      </p:sp>
      <p:sp>
        <p:nvSpPr>
          <p:cNvPr id="12" name="Szövegdoboz 11"/>
          <p:cNvSpPr txBox="1">
            <a:spLocks noChangeArrowheads="1"/>
          </p:cNvSpPr>
          <p:nvPr/>
        </p:nvSpPr>
        <p:spPr bwMode="auto">
          <a:xfrm>
            <a:off x="5702301" y="4766397"/>
            <a:ext cx="26150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000" dirty="0" smtClean="0"/>
              <a:t>Centres of calculation</a:t>
            </a:r>
            <a:endParaRPr lang="hu-HU" sz="2000" dirty="0"/>
          </a:p>
        </p:txBody>
      </p:sp>
      <p:sp>
        <p:nvSpPr>
          <p:cNvPr id="15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76" y="1757064"/>
            <a:ext cx="2929336" cy="2946400"/>
          </a:xfrm>
          <a:prstGeom prst="rect">
            <a:avLst/>
          </a:prstGeom>
        </p:spPr>
      </p:pic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969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80469"/>
            <a:ext cx="1648775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213" y="380471"/>
            <a:ext cx="1638732" cy="256854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99" y="380468"/>
            <a:ext cx="1664418" cy="256854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5393" y="380471"/>
            <a:ext cx="1700375" cy="2568543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3110969"/>
            <a:ext cx="1988054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2200" y="380468"/>
            <a:ext cx="1510305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4556" y="3110968"/>
            <a:ext cx="1690103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6200" y="3110969"/>
            <a:ext cx="1813393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899" y="3110969"/>
            <a:ext cx="1746611" cy="256854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2826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ea typeface="+mj-ea"/>
              <a:cs typeface="+mj-cs"/>
            </a:endParaRPr>
          </a:p>
        </p:txBody>
      </p:sp>
      <p:pic>
        <p:nvPicPr>
          <p:cNvPr id="3074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" r="977"/>
          <a:stretch>
            <a:fillRect/>
          </a:stretch>
        </p:blipFill>
        <p:spPr>
          <a:xfrm>
            <a:off x="0" y="0"/>
            <a:ext cx="9145588" cy="5761038"/>
          </a:xfrm>
        </p:spPr>
      </p:pic>
      <p:sp>
        <p:nvSpPr>
          <p:cNvPr id="3077" name="TextBox 10"/>
          <p:cNvSpPr txBox="1">
            <a:spLocks noChangeArrowheads="1"/>
          </p:cNvSpPr>
          <p:nvPr/>
        </p:nvSpPr>
        <p:spPr bwMode="auto">
          <a:xfrm>
            <a:off x="8482013" y="6245225"/>
            <a:ext cx="649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91727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76" y="274638"/>
            <a:ext cx="795742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The Question?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510" y="1397000"/>
            <a:ext cx="7957424" cy="47452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How </a:t>
            </a:r>
            <a:r>
              <a:rPr lang="en-US" sz="2800" dirty="0" smtClean="0"/>
              <a:t>certain </a:t>
            </a:r>
            <a:r>
              <a:rPr lang="en-US" sz="2800" dirty="0"/>
              <a:t>intellectual elites in socialist Hungary tried to </a:t>
            </a:r>
            <a:r>
              <a:rPr lang="en-US" sz="2800" dirty="0" smtClean="0"/>
              <a:t>reimagine </a:t>
            </a:r>
            <a:r>
              <a:rPr lang="en-US" sz="2800" smtClean="0"/>
              <a:t>their </a:t>
            </a:r>
            <a:r>
              <a:rPr lang="en-US" sz="2800" smtClean="0"/>
              <a:t>country’s </a:t>
            </a:r>
            <a:r>
              <a:rPr lang="en-US" sz="2800" dirty="0" smtClean="0"/>
              <a:t>position in its integration to the world economy?</a:t>
            </a:r>
          </a:p>
          <a:p>
            <a:pPr marL="0" indent="0">
              <a:buNone/>
            </a:pPr>
            <a:r>
              <a:rPr lang="en-US" sz="2800" dirty="0"/>
              <a:t>“Socialist </a:t>
            </a:r>
            <a:r>
              <a:rPr lang="en-US" sz="2800" dirty="0" err="1"/>
              <a:t>Globalisation</a:t>
            </a:r>
            <a:r>
              <a:rPr lang="en-US" sz="2800" dirty="0"/>
              <a:t>,” “Other </a:t>
            </a:r>
            <a:r>
              <a:rPr lang="en-US" sz="2800" dirty="0" err="1"/>
              <a:t>Globalisers</a:t>
            </a:r>
            <a:r>
              <a:rPr lang="en-US" sz="2800" dirty="0" smtClean="0"/>
              <a:t>”</a:t>
            </a:r>
            <a:br>
              <a:rPr lang="en-US" sz="2800" dirty="0" smtClean="0"/>
            </a:br>
            <a:r>
              <a:rPr lang="en-US" sz="1700" dirty="0" smtClean="0"/>
              <a:t>(</a:t>
            </a:r>
            <a:r>
              <a:rPr lang="en-US" sz="1700" dirty="0"/>
              <a:t>Mark and </a:t>
            </a:r>
            <a:r>
              <a:rPr lang="en-US" sz="1700" dirty="0" err="1"/>
              <a:t>Apor</a:t>
            </a:r>
            <a:r>
              <a:rPr lang="en-US" sz="1700" dirty="0"/>
              <a:t> 2014; </a:t>
            </a:r>
            <a:r>
              <a:rPr lang="en-US" sz="1700" dirty="0" err="1" smtClean="0"/>
              <a:t>Bockman</a:t>
            </a:r>
            <a:r>
              <a:rPr lang="en-US" sz="1700" dirty="0" smtClean="0"/>
              <a:t> 2015; </a:t>
            </a:r>
            <a:r>
              <a:rPr lang="en-US" sz="1700" dirty="0" err="1" smtClean="0"/>
              <a:t>Bockman</a:t>
            </a:r>
            <a:r>
              <a:rPr lang="en-US" sz="1700" dirty="0" smtClean="0"/>
              <a:t>, </a:t>
            </a:r>
            <a:r>
              <a:rPr lang="en-US" sz="1700" dirty="0" err="1" smtClean="0"/>
              <a:t>Feygin</a:t>
            </a:r>
            <a:r>
              <a:rPr lang="en-US" sz="1700" dirty="0"/>
              <a:t> </a:t>
            </a:r>
            <a:r>
              <a:rPr lang="en-US" sz="1700" dirty="0" smtClean="0"/>
              <a:t>and Mark </a:t>
            </a:r>
            <a:r>
              <a:rPr lang="en-US" sz="1700" i="1" dirty="0"/>
              <a:t>forthcoming</a:t>
            </a:r>
            <a:r>
              <a:rPr lang="en-US" sz="1700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sz="2300" dirty="0" smtClean="0"/>
              <a:t>Hungary as “open </a:t>
            </a:r>
            <a:r>
              <a:rPr lang="en-US" sz="2300" dirty="0"/>
              <a:t>economy</a:t>
            </a:r>
            <a:r>
              <a:rPr lang="en-US" sz="2300" dirty="0" smtClean="0"/>
              <a:t>” in the world </a:t>
            </a:r>
            <a:r>
              <a:rPr lang="en-US" sz="2300" dirty="0"/>
              <a:t>economic </a:t>
            </a:r>
            <a:r>
              <a:rPr lang="en-US" sz="2300" dirty="0" smtClean="0"/>
              <a:t>system, </a:t>
            </a:r>
            <a:r>
              <a:rPr lang="en-US" sz="2300" dirty="0"/>
              <a:t>export-oriented growth, foreign </a:t>
            </a:r>
            <a:r>
              <a:rPr lang="en-US" sz="2300" dirty="0" smtClean="0"/>
              <a:t>trade, </a:t>
            </a:r>
            <a:r>
              <a:rPr lang="en-US" sz="2300" dirty="0"/>
              <a:t>efficiency, selective profile </a:t>
            </a:r>
            <a:r>
              <a:rPr lang="en-US" sz="2300" dirty="0" smtClean="0"/>
              <a:t>industrialization – maneuvering between economic crises and geopolitical pressures</a:t>
            </a:r>
          </a:p>
          <a:p>
            <a:pPr lvl="1">
              <a:spcBef>
                <a:spcPts val="600"/>
              </a:spcBef>
            </a:pPr>
            <a:r>
              <a:rPr lang="en-US" sz="2300" dirty="0"/>
              <a:t>Various geographical imaginations apart from socialist and capitalist world-systems: “semi-periphery,” “small countries,” “open economy,” “interdependency”</a:t>
            </a:r>
          </a:p>
          <a:p>
            <a:pPr lvl="1">
              <a:spcBef>
                <a:spcPts val="600"/>
              </a:spcBef>
            </a:pPr>
            <a:r>
              <a:rPr lang="en-US" sz="2300" dirty="0" smtClean="0"/>
              <a:t>Seeking international </a:t>
            </a:r>
            <a:r>
              <a:rPr lang="en-US" sz="2300" dirty="0"/>
              <a:t>development </a:t>
            </a:r>
            <a:r>
              <a:rPr lang="en-US" sz="2300" dirty="0" smtClean="0"/>
              <a:t>models, comparisons:</a:t>
            </a:r>
            <a:br>
              <a:rPr lang="en-US" sz="2300" dirty="0" smtClean="0"/>
            </a:br>
            <a:r>
              <a:rPr lang="en-US" sz="2300" dirty="0" smtClean="0"/>
              <a:t>East Asian “Tigers” (South Korea), Spain, Chile, etc.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7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96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76" y="274638"/>
            <a:ext cx="795742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Contribution of Research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10" y="1397000"/>
            <a:ext cx="7957424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Theoretical background</a:t>
            </a:r>
          </a:p>
          <a:p>
            <a:pPr lvl="1"/>
            <a:r>
              <a:rPr lang="en-US" sz="2200" dirty="0" smtClean="0"/>
              <a:t>Anti-Euro/</a:t>
            </a:r>
            <a:r>
              <a:rPr lang="en-US" sz="2200" dirty="0" err="1" smtClean="0"/>
              <a:t>Westcentric</a:t>
            </a:r>
            <a:r>
              <a:rPr lang="en-US" sz="2200" dirty="0" smtClean="0"/>
              <a:t> literature, post/</a:t>
            </a:r>
            <a:r>
              <a:rPr lang="en-US" sz="2200" dirty="0" err="1" smtClean="0"/>
              <a:t>decolonial</a:t>
            </a:r>
            <a:r>
              <a:rPr lang="en-US" sz="2200" dirty="0" smtClean="0"/>
              <a:t> theory</a:t>
            </a:r>
          </a:p>
          <a:p>
            <a:pPr lvl="1"/>
            <a:r>
              <a:rPr lang="en-US" sz="2200" dirty="0" smtClean="0"/>
              <a:t>Connecting political economic and poststructuralist perspectives: structures of world-systemic hegemonies and emergent circulatory networks</a:t>
            </a:r>
          </a:p>
          <a:p>
            <a:r>
              <a:rPr lang="en-US" sz="2800" dirty="0" smtClean="0"/>
              <a:t>Thinking between Cold War dichotomies</a:t>
            </a:r>
          </a:p>
          <a:p>
            <a:pPr lvl="1"/>
            <a:r>
              <a:rPr lang="en-US" sz="2200" dirty="0"/>
              <a:t>M</a:t>
            </a:r>
            <a:r>
              <a:rPr lang="en-US" sz="2200" dirty="0" smtClean="0"/>
              <a:t>arket-oriented, neoliberal roots of reform socialism</a:t>
            </a:r>
            <a:br>
              <a:rPr lang="en-US" sz="2200" dirty="0" smtClean="0"/>
            </a:br>
            <a:r>
              <a:rPr lang="en-US" sz="1600" dirty="0" smtClean="0"/>
              <a:t>(</a:t>
            </a:r>
            <a:r>
              <a:rPr lang="en-US" sz="1600" dirty="0" err="1" smtClean="0"/>
              <a:t>Bockman</a:t>
            </a:r>
            <a:r>
              <a:rPr lang="en-US" sz="1600" dirty="0" smtClean="0"/>
              <a:t> 2011)</a:t>
            </a:r>
            <a:endParaRPr lang="en-US" sz="2800" dirty="0" smtClean="0"/>
          </a:p>
          <a:p>
            <a:r>
              <a:rPr lang="en-US" sz="2800" dirty="0" smtClean="0"/>
              <a:t>Rethinking </a:t>
            </a:r>
            <a:r>
              <a:rPr lang="en-US" sz="2800" dirty="0"/>
              <a:t>the histories of postwar </a:t>
            </a:r>
            <a:r>
              <a:rPr lang="en-US" sz="2800" dirty="0" err="1" smtClean="0"/>
              <a:t>globalisation</a:t>
            </a:r>
            <a:r>
              <a:rPr lang="en-US" sz="2800" dirty="0" smtClean="0"/>
              <a:t> by focusing on socialist and non-aligned world</a:t>
            </a:r>
          </a:p>
          <a:p>
            <a:pPr lvl="1"/>
            <a:r>
              <a:rPr lang="en-US" sz="2200" dirty="0" smtClean="0"/>
              <a:t>Eastern European development trajectories, case study of researchers at Hungarian research institute HAS CAAR/IWE</a:t>
            </a:r>
            <a:endParaRPr lang="en-US" sz="2200" dirty="0"/>
          </a:p>
        </p:txBody>
      </p:sp>
      <p:sp>
        <p:nvSpPr>
          <p:cNvPr id="7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455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E:\Makovsky\_ELTE-TTK\D 1\STS konferencia\vector-world-map-v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6" t="22849" r="25075" b="10981"/>
          <a:stretch/>
        </p:blipFill>
        <p:spPr bwMode="auto">
          <a:xfrm>
            <a:off x="-685800" y="-12884"/>
            <a:ext cx="9839429" cy="777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artalom helye 2"/>
          <p:cNvSpPr txBox="1">
            <a:spLocks/>
          </p:cNvSpPr>
          <p:nvPr/>
        </p:nvSpPr>
        <p:spPr>
          <a:xfrm>
            <a:off x="4858254" y="1277860"/>
            <a:ext cx="1512167" cy="350719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550" indent="0">
              <a:buFont typeface="Wingdings 2"/>
              <a:buNone/>
            </a:pPr>
            <a:r>
              <a:rPr lang="en-US" sz="1800" b="1" dirty="0" smtClean="0"/>
              <a:t>Hungary</a:t>
            </a:r>
          </a:p>
          <a:p>
            <a:pPr marL="82550" indent="0">
              <a:buFont typeface="Wingdings 2"/>
              <a:buNone/>
            </a:pPr>
            <a:r>
              <a:rPr lang="en-US" sz="1800" b="1" dirty="0" smtClean="0"/>
              <a:t>CAAR</a:t>
            </a:r>
            <a:endParaRPr lang="hu-HU" sz="1800" b="1" dirty="0"/>
          </a:p>
        </p:txBody>
      </p:sp>
      <p:sp>
        <p:nvSpPr>
          <p:cNvPr id="14" name="Tartalom helye 2"/>
          <p:cNvSpPr txBox="1">
            <a:spLocks/>
          </p:cNvSpPr>
          <p:nvPr/>
        </p:nvSpPr>
        <p:spPr>
          <a:xfrm>
            <a:off x="3107329" y="4490132"/>
            <a:ext cx="1124950" cy="34988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550" indent="0" algn="ctr">
              <a:buFont typeface="Wingdings 2"/>
              <a:buNone/>
            </a:pPr>
            <a:r>
              <a:rPr lang="en-US" sz="2000" b="1" dirty="0" smtClean="0"/>
              <a:t>Ghana</a:t>
            </a:r>
            <a:endParaRPr lang="hu-HU" sz="2000" b="1" dirty="0"/>
          </a:p>
        </p:txBody>
      </p:sp>
      <p:sp>
        <p:nvSpPr>
          <p:cNvPr id="17" name="Tartalom helye 2"/>
          <p:cNvSpPr txBox="1">
            <a:spLocks/>
          </p:cNvSpPr>
          <p:nvPr/>
        </p:nvSpPr>
        <p:spPr>
          <a:xfrm>
            <a:off x="6004709" y="4732360"/>
            <a:ext cx="1901800" cy="718175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550" indent="0">
              <a:buFont typeface="Wingdings 2"/>
              <a:buNone/>
            </a:pPr>
            <a:r>
              <a:rPr lang="en-US" sz="2000" b="1" dirty="0" smtClean="0"/>
              <a:t>Tanzania</a:t>
            </a:r>
          </a:p>
          <a:p>
            <a:pPr marL="82550" indent="0">
              <a:buFont typeface="Wingdings 2"/>
              <a:buNone/>
            </a:pPr>
            <a:r>
              <a:rPr lang="en-US" sz="2000" b="1" dirty="0" smtClean="0"/>
              <a:t>Dar-</a:t>
            </a:r>
            <a:r>
              <a:rPr lang="en-US" sz="2000" b="1" dirty="0" err="1" smtClean="0"/>
              <a:t>es</a:t>
            </a:r>
            <a:r>
              <a:rPr lang="en-US" sz="2000" b="1" dirty="0" smtClean="0"/>
              <a:t>-Salaam</a:t>
            </a:r>
            <a:endParaRPr lang="hu-HU" sz="2000" b="1" dirty="0"/>
          </a:p>
        </p:txBody>
      </p:sp>
      <p:sp>
        <p:nvSpPr>
          <p:cNvPr id="38" name="Tartalom helye 2"/>
          <p:cNvSpPr txBox="1">
            <a:spLocks/>
          </p:cNvSpPr>
          <p:nvPr/>
        </p:nvSpPr>
        <p:spPr>
          <a:xfrm>
            <a:off x="965200" y="2279988"/>
            <a:ext cx="2704604" cy="1828183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Kwame Nkrumah</a:t>
            </a:r>
          </a:p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Visit  to USSR and Eastern Europe, Hungary</a:t>
            </a:r>
          </a:p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Seven-Year Plan (1964)</a:t>
            </a:r>
          </a:p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Hungarian economists, József Bognár</a:t>
            </a:r>
            <a:endParaRPr lang="hu-HU" sz="1800" dirty="0"/>
          </a:p>
        </p:txBody>
      </p:sp>
      <p:sp>
        <p:nvSpPr>
          <p:cNvPr id="28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9" name="Straight Connector 18"/>
          <p:cNvCxnSpPr>
            <a:endCxn id="21" idx="0"/>
          </p:cNvCxnSpPr>
          <p:nvPr/>
        </p:nvCxnSpPr>
        <p:spPr>
          <a:xfrm flipV="1">
            <a:off x="3720604" y="1666900"/>
            <a:ext cx="1067800" cy="270637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endCxn id="21" idx="0"/>
          </p:cNvCxnSpPr>
          <p:nvPr/>
        </p:nvCxnSpPr>
        <p:spPr>
          <a:xfrm flipH="1" flipV="1">
            <a:off x="4788404" y="1666900"/>
            <a:ext cx="1117096" cy="34245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5750709" y="4980250"/>
            <a:ext cx="317500" cy="279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93154" y="1666900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549154" y="4215286"/>
            <a:ext cx="317500" cy="279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5" name="Tartalom helye 2"/>
          <p:cNvSpPr txBox="1">
            <a:spLocks/>
          </p:cNvSpPr>
          <p:nvPr/>
        </p:nvSpPr>
        <p:spPr>
          <a:xfrm>
            <a:off x="5981700" y="3454399"/>
            <a:ext cx="2692400" cy="1257301"/>
          </a:xfrm>
          <a:prstGeom prst="rect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Tamás Szentes</a:t>
            </a:r>
          </a:p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Dept. Head (1967–1971)</a:t>
            </a:r>
          </a:p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Influential Leftist hub</a:t>
            </a:r>
          </a:p>
          <a:p>
            <a:pPr marL="82550" indent="0">
              <a:spcBef>
                <a:spcPts val="0"/>
              </a:spcBef>
              <a:buFont typeface="Wingdings 2"/>
              <a:buNone/>
            </a:pPr>
            <a:r>
              <a:rPr lang="hu-HU" sz="1800" dirty="0" smtClean="0"/>
              <a:t>‘Third Way’ development</a:t>
            </a: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3181280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38" grpId="0" animBg="1"/>
      <p:bldP spid="38" grpId="1" animBg="1"/>
      <p:bldP spid="45" grpId="0" animBg="1"/>
      <p:bldP spid="44" grpId="0" animBg="1"/>
      <p:bldP spid="25" grpId="0" animBg="1"/>
      <p:bldP spid="2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76" y="274638"/>
            <a:ext cx="795742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Archival and oral history research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10" y="1397000"/>
            <a:ext cx="7957424" cy="4525963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2800" u="sng" dirty="0" smtClean="0"/>
              <a:t>Archives (Budapest):</a:t>
            </a:r>
            <a:endParaRPr lang="en-US" sz="2800" u="sng" dirty="0"/>
          </a:p>
          <a:p>
            <a:r>
              <a:rPr lang="en-US" sz="2000" dirty="0" smtClean="0"/>
              <a:t>National Archives: National </a:t>
            </a:r>
            <a:r>
              <a:rPr lang="en-US" sz="2000" dirty="0"/>
              <a:t>Planning </a:t>
            </a:r>
            <a:r>
              <a:rPr lang="en-US" sz="2000" dirty="0" smtClean="0"/>
              <a:t>Office, Committee </a:t>
            </a:r>
            <a:r>
              <a:rPr lang="en-US" sz="2000" dirty="0"/>
              <a:t>for International Economic </a:t>
            </a:r>
            <a:r>
              <a:rPr lang="en-US" sz="2000" dirty="0" smtClean="0"/>
              <a:t>Relations</a:t>
            </a:r>
            <a:endParaRPr lang="en-US" sz="2000" dirty="0"/>
          </a:p>
          <a:p>
            <a:r>
              <a:rPr lang="en-US" sz="2000" dirty="0" smtClean="0"/>
              <a:t>National Archives: Ministry of Foreign Affairs</a:t>
            </a:r>
          </a:p>
          <a:p>
            <a:r>
              <a:rPr lang="en-US" sz="2000" dirty="0" smtClean="0"/>
              <a:t>Archives of the Hungarian Academy of Sciences (HAS)</a:t>
            </a:r>
          </a:p>
          <a:p>
            <a:r>
              <a:rPr lang="en-US" sz="2000" dirty="0" smtClean="0"/>
              <a:t>Karl Marx University of Economics, Department/Institute for World Economy</a:t>
            </a:r>
          </a:p>
          <a:p>
            <a:r>
              <a:rPr lang="en-US" sz="2000" dirty="0" smtClean="0"/>
              <a:t>International: UNCTAD (Geneva), Accra (Ghana)</a:t>
            </a:r>
          </a:p>
          <a:p>
            <a:pPr marL="114300" indent="0">
              <a:buNone/>
            </a:pPr>
            <a:r>
              <a:rPr lang="en-US" sz="2800" u="sng" dirty="0" smtClean="0"/>
              <a:t>Oral History (ca. 20–30 </a:t>
            </a:r>
            <a:r>
              <a:rPr lang="en-US" sz="2800" u="sng" dirty="0" err="1" smtClean="0"/>
              <a:t>ppl</a:t>
            </a:r>
            <a:r>
              <a:rPr lang="en-US" sz="2800" u="sng" dirty="0" smtClean="0"/>
              <a:t>):</a:t>
            </a:r>
          </a:p>
          <a:p>
            <a:r>
              <a:rPr lang="en-US" sz="2000" dirty="0" smtClean="0"/>
              <a:t>Research staff of the (HAS) Centre </a:t>
            </a:r>
            <a:r>
              <a:rPr lang="en-US" sz="2000" dirty="0"/>
              <a:t>for Afro-Asian Studies / Institute for World </a:t>
            </a:r>
            <a:r>
              <a:rPr lang="en-US" sz="2000" dirty="0" smtClean="0"/>
              <a:t>Economy [</a:t>
            </a:r>
            <a:r>
              <a:rPr lang="en-US" sz="2000" dirty="0" err="1" smtClean="0"/>
              <a:t>József</a:t>
            </a:r>
            <a:r>
              <a:rPr lang="en-US" sz="2000" dirty="0" smtClean="0"/>
              <a:t> </a:t>
            </a:r>
            <a:r>
              <a:rPr lang="en-US" sz="2000" dirty="0" err="1" smtClean="0"/>
              <a:t>Bognár</a:t>
            </a:r>
            <a:r>
              <a:rPr lang="en-US" sz="2000" dirty="0" smtClean="0"/>
              <a:t>]</a:t>
            </a:r>
          </a:p>
          <a:p>
            <a:r>
              <a:rPr lang="en-US" sz="2000" dirty="0"/>
              <a:t>Researchers connected to Area </a:t>
            </a:r>
            <a:r>
              <a:rPr lang="en-US" sz="2000" dirty="0" smtClean="0"/>
              <a:t>Studies and International Relations</a:t>
            </a:r>
            <a:endParaRPr lang="en-US" sz="2000" dirty="0"/>
          </a:p>
          <a:p>
            <a:r>
              <a:rPr lang="en-US" sz="2000" dirty="0" smtClean="0"/>
              <a:t>Researchers connected to foreign policy-making</a:t>
            </a:r>
            <a:endParaRPr lang="en-US" sz="2000" dirty="0"/>
          </a:p>
          <a:p>
            <a:endParaRPr lang="en-US" sz="2800" dirty="0"/>
          </a:p>
        </p:txBody>
      </p:sp>
      <p:sp>
        <p:nvSpPr>
          <p:cNvPr id="7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636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951" y="2116138"/>
            <a:ext cx="8539459" cy="1143000"/>
          </a:xfrm>
        </p:spPr>
        <p:txBody>
          <a:bodyPr>
            <a:noAutofit/>
          </a:bodyPr>
          <a:lstStyle/>
          <a:p>
            <a:r>
              <a:rPr lang="en-US" sz="4200" b="1" dirty="0" smtClean="0"/>
              <a:t>So…</a:t>
            </a:r>
            <a:br>
              <a:rPr lang="en-US" sz="4200" b="1" dirty="0" smtClean="0"/>
            </a:br>
            <a:r>
              <a:rPr lang="en-US" sz="4200" b="1" dirty="0" smtClean="0"/>
              <a:t> is this just about socialist history?</a:t>
            </a:r>
            <a:endParaRPr lang="en-US" sz="4200" b="1" dirty="0"/>
          </a:p>
        </p:txBody>
      </p:sp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10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14951" y="3259138"/>
            <a:ext cx="853945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b="1" dirty="0" smtClean="0"/>
              <a:t>…wait, there’s much more!</a:t>
            </a:r>
            <a:endParaRPr lang="en-US" sz="4200" b="1" dirty="0"/>
          </a:p>
        </p:txBody>
      </p:sp>
    </p:spTree>
    <p:extLst>
      <p:ext uri="{BB962C8B-B14F-4D97-AF65-F5344CB8AC3E}">
        <p14:creationId xmlns:p14="http://schemas.microsoft.com/office/powerpoint/2010/main" val="378328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76" y="274638"/>
            <a:ext cx="841462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So is this just about socialist history?</a:t>
            </a:r>
            <a:endParaRPr lang="en-US" b="1" dirty="0"/>
          </a:p>
        </p:txBody>
      </p:sp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11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272" y="1778000"/>
            <a:ext cx="7182211" cy="3759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61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12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272" y="1511300"/>
            <a:ext cx="7182211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5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76" y="274638"/>
            <a:ext cx="841462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So is this just about socialist history?</a:t>
            </a:r>
            <a:endParaRPr lang="en-US" b="1" dirty="0"/>
          </a:p>
        </p:txBody>
      </p:sp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3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00" y="1866900"/>
            <a:ext cx="5969000" cy="3124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"/>
            <a:ext cx="9144000" cy="67802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0" y="-11404"/>
            <a:ext cx="9296400" cy="689324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423193" y="61538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5"/>
          <p:cNvSpPr txBox="1"/>
          <p:nvPr/>
        </p:nvSpPr>
        <p:spPr>
          <a:xfrm>
            <a:off x="8433603" y="62520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13</a:t>
            </a:r>
            <a:endParaRPr lang="hu-H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35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14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76" y="1441982"/>
            <a:ext cx="8414624" cy="388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2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15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76" y="1206500"/>
            <a:ext cx="82804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48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3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52" y="0"/>
            <a:ext cx="8552724" cy="671999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425483" y="61295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5"/>
          <p:cNvSpPr txBox="1"/>
          <p:nvPr/>
        </p:nvSpPr>
        <p:spPr>
          <a:xfrm>
            <a:off x="8435893" y="62277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16</a:t>
            </a:r>
            <a:endParaRPr lang="hu-H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61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76" y="274638"/>
            <a:ext cx="841462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So is this just about socialist history?</a:t>
            </a:r>
            <a:endParaRPr lang="en-US" b="1" dirty="0"/>
          </a:p>
        </p:txBody>
      </p:sp>
      <p:sp>
        <p:nvSpPr>
          <p:cNvPr id="6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17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0900" y="1415574"/>
            <a:ext cx="8026400" cy="3939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FIDESZ government: “global opening” since 2010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Interview with </a:t>
            </a:r>
            <a:r>
              <a:rPr lang="en-US" sz="2400" dirty="0" err="1"/>
              <a:t>Péter</a:t>
            </a:r>
            <a:r>
              <a:rPr lang="en-US" sz="2400" dirty="0"/>
              <a:t> </a:t>
            </a:r>
            <a:r>
              <a:rPr lang="en-US" sz="2400" dirty="0" err="1"/>
              <a:t>Wintermantel</a:t>
            </a:r>
            <a:r>
              <a:rPr lang="en-US" sz="2400" dirty="0"/>
              <a:t>, newly assigned under-secretary of global affairs in the Ministry of Foreign </a:t>
            </a:r>
            <a:r>
              <a:rPr lang="en-US" sz="2400" dirty="0" smtClean="0"/>
              <a:t>Affairs:</a:t>
            </a:r>
          </a:p>
          <a:p>
            <a:endParaRPr lang="en-US" sz="2400" dirty="0" smtClean="0"/>
          </a:p>
          <a:p>
            <a:pPr lvl="1"/>
            <a:r>
              <a:rPr lang="en-US" sz="2200" dirty="0" smtClean="0"/>
              <a:t>“It is an important goal for the Hungarian economy to return to those regions, in which it was intensively present in former times, such as the Arab world, Africa or South East Asia. … He recalled: previously ten thousands of students coming from developing countries studied in Hungary, which had a huge impact on building bilateral agreements. It would be great to again take advantage of these opportunities.” (19 July 2013)</a:t>
            </a:r>
          </a:p>
        </p:txBody>
      </p:sp>
      <p:sp>
        <p:nvSpPr>
          <p:cNvPr id="3" name="Rectangle 2"/>
          <p:cNvSpPr/>
          <p:nvPr/>
        </p:nvSpPr>
        <p:spPr>
          <a:xfrm>
            <a:off x="850900" y="5587241"/>
            <a:ext cx="802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http</a:t>
            </a:r>
            <a:r>
              <a:rPr lang="en-US" sz="1200" dirty="0"/>
              <a:t>://2010-2014.kormany.hu/</a:t>
            </a:r>
            <a:r>
              <a:rPr lang="en-US" sz="1200" dirty="0" err="1"/>
              <a:t>hu</a:t>
            </a:r>
            <a:r>
              <a:rPr lang="en-US" sz="1200" dirty="0"/>
              <a:t>/</a:t>
            </a:r>
            <a:r>
              <a:rPr lang="en-US" sz="1200" dirty="0" err="1"/>
              <a:t>kulugyminiszterium</a:t>
            </a:r>
            <a:r>
              <a:rPr lang="en-US" sz="1200" dirty="0"/>
              <a:t>/</a:t>
            </a:r>
            <a:r>
              <a:rPr lang="en-US" sz="1200" dirty="0" err="1"/>
              <a:t>globalis-ugyekert-felelos-helyettes-allamtitkarsag</a:t>
            </a:r>
            <a:r>
              <a:rPr lang="en-US" sz="1200" dirty="0"/>
              <a:t>/</a:t>
            </a:r>
            <a:r>
              <a:rPr lang="en-US" sz="1200" dirty="0" err="1"/>
              <a:t>hirek</a:t>
            </a:r>
            <a:r>
              <a:rPr lang="en-US" sz="1200" dirty="0"/>
              <a:t>/a-globalis-nyitas-sikeres-politikajat-folytatna-a-kum-uj-helyettes-allamtitkara</a:t>
            </a:r>
          </a:p>
        </p:txBody>
      </p:sp>
    </p:spTree>
    <p:extLst>
      <p:ext uri="{BB962C8B-B14F-4D97-AF65-F5344CB8AC3E}">
        <p14:creationId xmlns:p14="http://schemas.microsoft.com/office/powerpoint/2010/main" val="3675624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18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17" y="2700"/>
            <a:ext cx="9144000" cy="55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78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flipV="1">
            <a:off x="0" y="787397"/>
            <a:ext cx="9135793" cy="473990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" y="2184401"/>
            <a:ext cx="9144000" cy="416559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" y="1588533"/>
            <a:ext cx="9144000" cy="3009898"/>
          </a:xfrm>
          <a:effectLst>
            <a:softEdge rad="38100"/>
          </a:effectLst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  <a:t>PART 2</a:t>
            </a:r>
            <a:b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Black"/>
                <a:cs typeface="Arial Black"/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/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</a:br>
            <a:r>
              <a:rPr lang="en-US" sz="24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Critical Area Studies</a:t>
            </a:r>
            <a:endParaRPr lang="en-US" sz="245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 Black"/>
              <a:cs typeface="Arial Blac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273300" y="2540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" y="6350001"/>
            <a:ext cx="9143985" cy="5630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flipV="1">
            <a:off x="8963038" y="1588530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flipV="1">
            <a:off x="-8617" y="1588534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556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823" y="371477"/>
            <a:ext cx="8635779" cy="1143000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4200" b="1" dirty="0" smtClean="0"/>
              <a:t>Decolonizing Eastern Europe</a:t>
            </a:r>
            <a:endParaRPr lang="en-US" sz="4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823" y="1514478"/>
            <a:ext cx="7828703" cy="5160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Critical Geopolitics and decolonizing Area Studies</a:t>
            </a:r>
            <a:br>
              <a:rPr lang="en-US" sz="2400" dirty="0" smtClean="0"/>
            </a:br>
            <a:r>
              <a:rPr lang="en-US" sz="1700" dirty="0" smtClean="0"/>
              <a:t>(Agnew 1990; </a:t>
            </a:r>
            <a:r>
              <a:rPr lang="en-US" sz="1700" dirty="0" err="1" smtClean="0"/>
              <a:t>Dalby</a:t>
            </a:r>
            <a:r>
              <a:rPr lang="en-US" sz="1700" dirty="0" smtClean="0"/>
              <a:t> 1990; </a:t>
            </a:r>
            <a:r>
              <a:rPr lang="en-US" sz="1700" dirty="0" err="1" smtClean="0"/>
              <a:t>Ó</a:t>
            </a:r>
            <a:r>
              <a:rPr lang="en-US" sz="1700" dirty="0" smtClean="0"/>
              <a:t> </a:t>
            </a:r>
            <a:r>
              <a:rPr lang="en-US" sz="1700" dirty="0" err="1" smtClean="0"/>
              <a:t>Tuathail</a:t>
            </a:r>
            <a:r>
              <a:rPr lang="en-US" sz="1700" dirty="0" smtClean="0"/>
              <a:t> </a:t>
            </a:r>
            <a:r>
              <a:rPr lang="en-US" sz="1700" dirty="0"/>
              <a:t>1988; </a:t>
            </a:r>
            <a:r>
              <a:rPr lang="en-US" sz="1700" dirty="0" err="1" smtClean="0"/>
              <a:t>Böröcz</a:t>
            </a:r>
            <a:r>
              <a:rPr lang="en-US" sz="1700" dirty="0" smtClean="0"/>
              <a:t> 2009; Cairo 2010; Hobson 2012)</a:t>
            </a:r>
          </a:p>
          <a:p>
            <a:pPr marL="0" indent="0">
              <a:buNone/>
            </a:pPr>
            <a:r>
              <a:rPr lang="en-US" sz="2400" dirty="0" smtClean="0"/>
              <a:t>Understanding transnational histories and mapping alternative geographical conceptualizations, the various actors and rivaling geographical imaginaries</a:t>
            </a:r>
          </a:p>
          <a:p>
            <a:pPr marL="0" indent="0">
              <a:buNone/>
            </a:pPr>
            <a:r>
              <a:rPr lang="en-GB" sz="2400" dirty="0"/>
              <a:t>Historically constructed East/West “civilizational slope</a:t>
            </a:r>
            <a:r>
              <a:rPr lang="en-GB" sz="2400" dirty="0" smtClean="0"/>
              <a:t>”</a:t>
            </a:r>
            <a:br>
              <a:rPr lang="en-GB" sz="2400" dirty="0" smtClean="0"/>
            </a:br>
            <a:r>
              <a:rPr lang="en-GB" sz="1700" dirty="0" smtClean="0"/>
              <a:t>(</a:t>
            </a:r>
            <a:r>
              <a:rPr lang="en-GB" sz="1700" dirty="0"/>
              <a:t>Wolff 1994; </a:t>
            </a:r>
            <a:r>
              <a:rPr lang="en-GB" sz="1700" dirty="0" err="1"/>
              <a:t>Melegh</a:t>
            </a:r>
            <a:r>
              <a:rPr lang="en-GB" sz="1700" dirty="0"/>
              <a:t> 2006</a:t>
            </a:r>
            <a:r>
              <a:rPr lang="en-GB" sz="1700" dirty="0" smtClean="0"/>
              <a:t>)</a:t>
            </a:r>
            <a:endParaRPr lang="en-GB" sz="1700" dirty="0"/>
          </a:p>
          <a:p>
            <a:pPr marL="0" indent="0">
              <a:buNone/>
            </a:pPr>
            <a:r>
              <a:rPr lang="en-GB" sz="2400" dirty="0" err="1" smtClean="0"/>
              <a:t>Postcolonialism</a:t>
            </a:r>
            <a:r>
              <a:rPr lang="en-GB" sz="2400" dirty="0"/>
              <a:t>, -socialism: theorizing between the “posts”</a:t>
            </a:r>
          </a:p>
          <a:p>
            <a:pPr marL="0" indent="0">
              <a:buNone/>
            </a:pPr>
            <a:r>
              <a:rPr lang="en-GB" sz="2400" dirty="0"/>
              <a:t>Speaking from the </a:t>
            </a:r>
            <a:r>
              <a:rPr lang="en-GB" sz="2400" dirty="0" smtClean="0"/>
              <a:t>semi</a:t>
            </a:r>
            <a:r>
              <a:rPr lang="en-GB" sz="2400" dirty="0"/>
              <a:t>-</a:t>
            </a:r>
            <a:r>
              <a:rPr lang="en-GB" sz="2400" dirty="0" smtClean="0"/>
              <a:t>periphery:</a:t>
            </a:r>
          </a:p>
          <a:p>
            <a:r>
              <a:rPr lang="en-GB" sz="2200" dirty="0" smtClean="0"/>
              <a:t>Concealment </a:t>
            </a:r>
            <a:r>
              <a:rPr lang="en-GB" sz="2200" dirty="0"/>
              <a:t>of Second-Third World </a:t>
            </a:r>
            <a:r>
              <a:rPr lang="en-GB" sz="2200" dirty="0" smtClean="0"/>
              <a:t>relations</a:t>
            </a:r>
          </a:p>
          <a:p>
            <a:r>
              <a:rPr lang="en-GB" sz="2200" dirty="0" smtClean="0"/>
              <a:t>The interdependency </a:t>
            </a:r>
            <a:r>
              <a:rPr lang="en-GB" sz="2200" dirty="0"/>
              <a:t>of centre and periphery in interconnected global </a:t>
            </a:r>
            <a:r>
              <a:rPr lang="en-GB" sz="2200" dirty="0" smtClean="0"/>
              <a:t>relations</a:t>
            </a:r>
            <a:endParaRPr lang="en-GB" sz="22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588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823" y="142877"/>
            <a:ext cx="8635779" cy="1143000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4200" b="1" dirty="0" smtClean="0"/>
              <a:t>Teaching Critical Area Studies</a:t>
            </a:r>
            <a:endParaRPr lang="en-US" sz="4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823" y="1184278"/>
            <a:ext cx="7828703" cy="5160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 smtClean="0"/>
              <a:t>Proposed (Optional) Courses:</a:t>
            </a:r>
          </a:p>
          <a:p>
            <a:pPr marL="0" indent="0">
              <a:buNone/>
            </a:pPr>
            <a:r>
              <a:rPr lang="en-US" sz="2400" b="1" dirty="0" smtClean="0"/>
              <a:t>Approaches to Human Geography</a:t>
            </a:r>
          </a:p>
          <a:p>
            <a:pPr marL="0" indent="0">
              <a:buNone/>
            </a:pPr>
            <a:r>
              <a:rPr lang="en-US" sz="2000" dirty="0" smtClean="0"/>
              <a:t>Lecture following HGSK perspective to deconstruct mainstream Anglo-American textbook narratives, and show the international discourse, interconnections and geographical differences in the construction of epistemological approaches based on their local social histories.</a:t>
            </a:r>
          </a:p>
          <a:p>
            <a:pPr marL="0" indent="0">
              <a:buNone/>
            </a:pPr>
            <a:r>
              <a:rPr lang="en-US" sz="2400" b="1" dirty="0" smtClean="0"/>
              <a:t>Global Histories of Knowledge</a:t>
            </a:r>
          </a:p>
          <a:p>
            <a:pPr marL="0" indent="0">
              <a:buNone/>
            </a:pPr>
            <a:r>
              <a:rPr lang="en-US" sz="2000" dirty="0" smtClean="0"/>
              <a:t>Workshop-like seminar overviewing the global hegemonic shifts of knowledge production, the various actors in circulatory networks, the “globalization” of theories and the shifting imaginaries of areas.</a:t>
            </a:r>
          </a:p>
          <a:p>
            <a:pPr marL="0" indent="0">
              <a:buNone/>
            </a:pPr>
            <a:r>
              <a:rPr lang="en-US" sz="2400" b="1" dirty="0" smtClean="0"/>
              <a:t>Decolonizing Eastern Europe</a:t>
            </a:r>
          </a:p>
          <a:p>
            <a:pPr marL="0" indent="0">
              <a:buNone/>
            </a:pPr>
            <a:r>
              <a:rPr lang="en-US" sz="2000" dirty="0" smtClean="0"/>
              <a:t>Reading seminar deconstructing the mainstream narratives on Eastern European development, the self-Orientalizing construction of the region, and its alternative globalizing ambitions deciphered “from below.”</a:t>
            </a:r>
            <a:endParaRPr lang="en-US" sz="2000" dirty="0"/>
          </a:p>
        </p:txBody>
      </p:sp>
      <p:sp>
        <p:nvSpPr>
          <p:cNvPr id="4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 smtClean="0">
                <a:solidFill>
                  <a:schemeClr val="bg1"/>
                </a:solidFill>
              </a:rPr>
              <a:t>2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455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823" y="104777"/>
            <a:ext cx="8635779" cy="1143000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4200" b="1" dirty="0" smtClean="0"/>
              <a:t>Networking and community</a:t>
            </a:r>
            <a:endParaRPr lang="en-US" sz="4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823" y="1108078"/>
            <a:ext cx="7828703" cy="5160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 smtClean="0"/>
              <a:t>Proposed Conference/Workshop:</a:t>
            </a:r>
          </a:p>
          <a:p>
            <a:pPr marL="0" indent="0">
              <a:buNone/>
            </a:pPr>
            <a:r>
              <a:rPr lang="en-US" sz="2400" b="1" dirty="0" smtClean="0"/>
              <a:t>Decolonizing Eastern European Social Sciences</a:t>
            </a:r>
          </a:p>
          <a:p>
            <a:r>
              <a:rPr lang="en-US" sz="2400" dirty="0" smtClean="0"/>
              <a:t>Region-specific (trans)disciplinary histories</a:t>
            </a:r>
          </a:p>
          <a:p>
            <a:r>
              <a:rPr lang="en-US" sz="2400" dirty="0" smtClean="0"/>
              <a:t>Global perspective and international interconnectedness</a:t>
            </a:r>
          </a:p>
          <a:p>
            <a:r>
              <a:rPr lang="en-US" sz="2400" dirty="0" smtClean="0"/>
              <a:t>Post/Colonial heritage of Eastern Europe</a:t>
            </a:r>
          </a:p>
          <a:p>
            <a:r>
              <a:rPr lang="en-US" sz="2400" dirty="0" smtClean="0"/>
              <a:t>Critical analysis of knowledge hegemony and self-Orientalizing practices</a:t>
            </a:r>
            <a:endParaRPr lang="en-US" sz="2400" dirty="0"/>
          </a:p>
          <a:p>
            <a:pPr marL="0" indent="0">
              <a:buNone/>
            </a:pPr>
            <a:r>
              <a:rPr lang="en-US" sz="2400" u="sng" dirty="0" smtClean="0"/>
              <a:t>Personal blog</a:t>
            </a:r>
            <a:endParaRPr lang="en-US" sz="2400" u="sng" dirty="0"/>
          </a:p>
        </p:txBody>
      </p:sp>
      <p:sp>
        <p:nvSpPr>
          <p:cNvPr id="4" name="Shape 55"/>
          <p:cNvSpPr/>
          <p:nvPr/>
        </p:nvSpPr>
        <p:spPr>
          <a:xfrm>
            <a:off x="398086" y="2700"/>
            <a:ext cx="645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56"/>
          <p:cNvSpPr/>
          <p:nvPr/>
        </p:nvSpPr>
        <p:spPr>
          <a:xfrm>
            <a:off x="0" y="2700"/>
            <a:ext cx="323700" cy="6857999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61"/>
          <p:cNvSpPr/>
          <p:nvPr/>
        </p:nvSpPr>
        <p:spPr>
          <a:xfrm>
            <a:off x="579551" y="2700"/>
            <a:ext cx="35400" cy="6857999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56"/>
          <p:cNvSpPr/>
          <p:nvPr/>
        </p:nvSpPr>
        <p:spPr>
          <a:xfrm>
            <a:off x="6522" y="-11485"/>
            <a:ext cx="722854" cy="68579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25483" y="6142271"/>
            <a:ext cx="718517" cy="7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/>
          <p:cNvSpPr txBox="1"/>
          <p:nvPr/>
        </p:nvSpPr>
        <p:spPr>
          <a:xfrm>
            <a:off x="8435893" y="6240426"/>
            <a:ext cx="71851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-8617" y="6429920"/>
            <a:ext cx="9152632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rgbClr val="7F7F7F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rgbClr val="7F7F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00" y="4152804"/>
            <a:ext cx="4406900" cy="211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3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flipV="1">
            <a:off x="0" y="787397"/>
            <a:ext cx="9135793" cy="473990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" y="2184401"/>
            <a:ext cx="9144000" cy="416559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3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699" y="2652429"/>
            <a:ext cx="8750315" cy="1895201"/>
          </a:xfrm>
          <a:effectLst>
            <a:softEdge rad="38100"/>
          </a:effectLst>
        </p:spPr>
        <p:txBody>
          <a:bodyPr>
            <a:noAutofit/>
          </a:bodyPr>
          <a:lstStyle/>
          <a:p>
            <a:pPr algn="l">
              <a:spcBef>
                <a:spcPts val="300"/>
              </a:spcBef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Email: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zginelli@gmail.com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Blog: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https://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kritikaifoldrajz.hu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</a:b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Academia.edu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: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https://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elte.academia.edu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/Zolt%C3%A1nGyimesi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</a:b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Researchgate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: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https://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www.researchgate.net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/profile/Zoltan_Ginelli2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LinkedIn: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https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://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www.linkedin.com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/in/zolt%C3%A1n-ginelli-42bb5a134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273300" y="2540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" y="6350001"/>
            <a:ext cx="9143985" cy="5630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-8617" y="6429920"/>
            <a:ext cx="9159877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 algn="ctr">
              <a:spcBef>
                <a:spcPts val="600"/>
              </a:spcBef>
              <a:buClr>
                <a:schemeClr val="tx2">
                  <a:lumMod val="75000"/>
                </a:schemeClr>
              </a:buClr>
              <a:buSzPct val="80000"/>
              <a:defRPr/>
            </a:pPr>
            <a:r>
              <a:rPr lang="hu-HU" sz="14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University College London, School of Slavonic and East European Studies | 28 March 2017</a:t>
            </a:r>
            <a:endParaRPr lang="hu-HU" sz="14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 flipV="1">
            <a:off x="8963038" y="1588530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V="1">
            <a:off x="-8617" y="1588534"/>
            <a:ext cx="180977" cy="30098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93699" y="2078792"/>
            <a:ext cx="4572000" cy="9038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hu-H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Zoltán</a:t>
            </a:r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/>
            </a:r>
            <a:b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</a:br>
            <a:r>
              <a:rPr lang="hu-H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/>
                <a:cs typeface="Arial Black"/>
              </a:rPr>
              <a:t>GINELLI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471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6382</TotalTime>
  <Words>1209</Words>
  <Application>Microsoft Macintosh PowerPoint</Application>
  <PresentationFormat>On-screen Show (4:3)</PresentationFormat>
  <Paragraphs>169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Speaking from the Semi-Periphery:  Decolonizing Geographical Knowledge Production in Socialist Hungary 1960s–1980s</vt:lpstr>
      <vt:lpstr>PART 1  Research Proposal and Contribution</vt:lpstr>
      <vt:lpstr>The Historical Geographies of Scientific Knowledge</vt:lpstr>
      <vt:lpstr>PowerPoint Presentation</vt:lpstr>
      <vt:lpstr>Following the circulations of scientific knowledge</vt:lpstr>
      <vt:lpstr>PowerPoint Presentation</vt:lpstr>
      <vt:lpstr>PowerPoint Presentation</vt:lpstr>
      <vt:lpstr>The Question?</vt:lpstr>
      <vt:lpstr>Contribution of Research</vt:lpstr>
      <vt:lpstr>PowerPoint Presentation</vt:lpstr>
      <vt:lpstr>Archival and oral history research</vt:lpstr>
      <vt:lpstr>So…  is this just about socialist history?</vt:lpstr>
      <vt:lpstr>So is this just about socialist history?</vt:lpstr>
      <vt:lpstr>PowerPoint Presentation</vt:lpstr>
      <vt:lpstr>So is this just about socialist history?</vt:lpstr>
      <vt:lpstr>PowerPoint Presentation</vt:lpstr>
      <vt:lpstr>PowerPoint Presentation</vt:lpstr>
      <vt:lpstr>PowerPoint Presentation</vt:lpstr>
      <vt:lpstr>So is this just about socialist history?</vt:lpstr>
      <vt:lpstr>PowerPoint Presentation</vt:lpstr>
      <vt:lpstr>PART 2  Critical Area Studies</vt:lpstr>
      <vt:lpstr>Decolonizing Eastern Europe</vt:lpstr>
      <vt:lpstr>Teaching Critical Area Studies</vt:lpstr>
      <vt:lpstr>Networking and community</vt:lpstr>
      <vt:lpstr>Email: zginelli@gmail.com Blog: https://kritikaifoldrajz.hu Academia.edu: https://elte.academia.edu/Zolt%C3%A1nGyimesi Researchgate: https://www.researchgate.net/profile/Zoltan_Ginelli2 LinkedIn: https://www.linkedin.com/in/zolt%C3%A1n-ginelli-42bb5a134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Zoltán Ginelli</dc:creator>
  <cp:lastModifiedBy>Zoltán Ginelli</cp:lastModifiedBy>
  <cp:revision>175</cp:revision>
  <dcterms:created xsi:type="dcterms:W3CDTF">2016-04-24T15:26:46Z</dcterms:created>
  <dcterms:modified xsi:type="dcterms:W3CDTF">2017-05-25T14:44:07Z</dcterms:modified>
</cp:coreProperties>
</file>