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6" r:id="rId2"/>
    <p:sldId id="308" r:id="rId3"/>
    <p:sldId id="303" r:id="rId4"/>
    <p:sldId id="304" r:id="rId5"/>
    <p:sldId id="336" r:id="rId6"/>
    <p:sldId id="306" r:id="rId7"/>
    <p:sldId id="277" r:id="rId8"/>
    <p:sldId id="332" r:id="rId9"/>
    <p:sldId id="324" r:id="rId10"/>
    <p:sldId id="329" r:id="rId11"/>
    <p:sldId id="325" r:id="rId12"/>
    <p:sldId id="327" r:id="rId13"/>
    <p:sldId id="326" r:id="rId14"/>
    <p:sldId id="328" r:id="rId15"/>
    <p:sldId id="347" r:id="rId16"/>
    <p:sldId id="346" r:id="rId17"/>
    <p:sldId id="323" r:id="rId18"/>
    <p:sldId id="313" r:id="rId19"/>
    <p:sldId id="361" r:id="rId20"/>
    <p:sldId id="362" r:id="rId21"/>
    <p:sldId id="264" r:id="rId22"/>
    <p:sldId id="322" r:id="rId23"/>
    <p:sldId id="271" r:id="rId24"/>
    <p:sldId id="296" r:id="rId25"/>
    <p:sldId id="297" r:id="rId26"/>
    <p:sldId id="266" r:id="rId27"/>
    <p:sldId id="269" r:id="rId28"/>
    <p:sldId id="270" r:id="rId29"/>
    <p:sldId id="267" r:id="rId30"/>
    <p:sldId id="268" r:id="rId31"/>
    <p:sldId id="273" r:id="rId32"/>
    <p:sldId id="274" r:id="rId33"/>
    <p:sldId id="265" r:id="rId34"/>
    <p:sldId id="364" r:id="rId35"/>
    <p:sldId id="367" r:id="rId36"/>
    <p:sldId id="368" r:id="rId37"/>
    <p:sldId id="366" r:id="rId38"/>
    <p:sldId id="316" r:id="rId39"/>
    <p:sldId id="293" r:id="rId40"/>
    <p:sldId id="291" r:id="rId41"/>
    <p:sldId id="321" r:id="rId42"/>
    <p:sldId id="335" r:id="rId43"/>
    <p:sldId id="349" r:id="rId44"/>
    <p:sldId id="350" r:id="rId45"/>
    <p:sldId id="351" r:id="rId46"/>
    <p:sldId id="353" r:id="rId47"/>
    <p:sldId id="354" r:id="rId48"/>
    <p:sldId id="355" r:id="rId49"/>
    <p:sldId id="356" r:id="rId50"/>
    <p:sldId id="359" r:id="rId51"/>
    <p:sldId id="360" r:id="rId52"/>
    <p:sldId id="357" r:id="rId53"/>
    <p:sldId id="358" r:id="rId54"/>
    <p:sldId id="309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080" autoAdjust="0"/>
  </p:normalViewPr>
  <p:slideViewPr>
    <p:cSldViewPr snapToGrid="0" snapToObjects="1">
      <p:cViewPr>
        <p:scale>
          <a:sx n="100" d="100"/>
          <a:sy n="100" d="100"/>
        </p:scale>
        <p:origin x="-1712" y="-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C0AA2-85F7-4246-9A0E-696D3307B18B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AAFD2-7096-5C46-A6D1-0C266908B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5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05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91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z="1000" dirty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0275" indent="-28472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8885" indent="-22777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4439" indent="-22777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9993" indent="-22777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05547" indent="-2277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1102" indent="-2277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16656" indent="-2277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2210" indent="-2277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9DE389-ADAB-45C0-9943-FC789D44138A}" type="slidenum">
              <a:rPr lang="hu-HU" smtClean="0"/>
              <a:pPr eaLnBrk="1" hangingPunct="1"/>
              <a:t>3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589013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AD26E-3CB0-45B2-81F8-E0F1B082492D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2060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89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79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8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06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47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29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43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8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20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8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57700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DCD648-6D5C-4A82-95EF-04D3636A7001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56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3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dirty="0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1ED89CF-4376-A348-8C22-E2B9DB02AD63}" type="slidenum">
              <a:rPr lang="hu-HU">
                <a:latin typeface="Calibri" charset="0"/>
              </a:rPr>
              <a:pPr eaLnBrk="1" hangingPunct="1"/>
              <a:t>26</a:t>
            </a:fld>
            <a:endParaRPr lang="hu-HU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39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533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902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B18281-E825-4AD0-839B-79D6042FD1D7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7203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2C29E5-100F-45F1-A186-284A6261F5B6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20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dirty="0" err="1" smtClean="0"/>
              <a:t>www.sharpweb.org</a:t>
            </a:r>
            <a:r>
              <a:rPr lang="en-GB" dirty="0" smtClean="0"/>
              <a:t>/</a:t>
            </a:r>
            <a:r>
              <a:rPr lang="en-GB" dirty="0" err="1" smtClean="0"/>
              <a:t>sharpnews</a:t>
            </a:r>
            <a:r>
              <a:rPr lang="en-GB" dirty="0" smtClean="0"/>
              <a:t>/2016/10/17/mapping-the-republic-of-letters/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895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Kapuőrök</a:t>
            </a:r>
            <a:r>
              <a:rPr lang="en-US" dirty="0" smtClean="0"/>
              <a:t> </a:t>
            </a:r>
            <a:r>
              <a:rPr lang="en-US" dirty="0" err="1" smtClean="0"/>
              <a:t>szerepe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A1F5F-C238-4347-99FB-8B639FDAB00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460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A1F5F-C238-4347-99FB-8B639FDAB00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146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Naylor (2005):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Mikrogeográfia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tevékenység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helye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err="1" smtClean="0"/>
              <a:t>Tágabb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kontextusok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léptékek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err="1" smtClean="0"/>
              <a:t>Kartográfia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diskurzus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Humanisztikus</a:t>
            </a:r>
            <a:r>
              <a:rPr lang="en-US" dirty="0" smtClean="0"/>
              <a:t> </a:t>
            </a:r>
            <a:r>
              <a:rPr lang="en-US" dirty="0" err="1" smtClean="0"/>
              <a:t>megközelítés</a:t>
            </a:r>
            <a:r>
              <a:rPr lang="en-US" dirty="0" smtClean="0"/>
              <a:t>, </a:t>
            </a:r>
            <a:r>
              <a:rPr lang="en-US" dirty="0" err="1" smtClean="0"/>
              <a:t>kulturális</a:t>
            </a:r>
            <a:r>
              <a:rPr lang="en-US" dirty="0" smtClean="0"/>
              <a:t>, </a:t>
            </a:r>
            <a:r>
              <a:rPr lang="en-US" dirty="0" err="1" smtClean="0"/>
              <a:t>kvalitatív</a:t>
            </a:r>
            <a:r>
              <a:rPr lang="en-US" dirty="0" smtClean="0"/>
              <a:t>; a </a:t>
            </a:r>
            <a:r>
              <a:rPr lang="en-US" dirty="0" err="1" smtClean="0"/>
              <a:t>tevékenység</a:t>
            </a:r>
            <a:r>
              <a:rPr lang="en-US" dirty="0" smtClean="0"/>
              <a:t> </a:t>
            </a:r>
            <a:r>
              <a:rPr lang="en-US" dirty="0" err="1" smtClean="0"/>
              <a:t>változatosságai</a:t>
            </a:r>
            <a:r>
              <a:rPr lang="en-US" dirty="0" smtClean="0"/>
              <a:t>; </a:t>
            </a:r>
            <a:r>
              <a:rPr lang="en-US" dirty="0" err="1" smtClean="0"/>
              <a:t>később</a:t>
            </a:r>
            <a:r>
              <a:rPr lang="en-US" dirty="0" smtClean="0"/>
              <a:t> </a:t>
            </a:r>
            <a:r>
              <a:rPr lang="en-US" dirty="0" err="1" smtClean="0"/>
              <a:t>egyre</a:t>
            </a:r>
            <a:r>
              <a:rPr lang="en-US" dirty="0" smtClean="0"/>
              <a:t> </a:t>
            </a:r>
            <a:r>
              <a:rPr lang="en-US" dirty="0" err="1" smtClean="0"/>
              <a:t>inkább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áramlásokkal</a:t>
            </a:r>
            <a:r>
              <a:rPr lang="en-US" dirty="0" smtClean="0"/>
              <a:t> </a:t>
            </a:r>
            <a:r>
              <a:rPr lang="en-US" dirty="0" err="1" smtClean="0"/>
              <a:t>foglalkoztak</a:t>
            </a:r>
            <a:r>
              <a:rPr lang="en-US" dirty="0" smtClean="0"/>
              <a:t>; de </a:t>
            </a:r>
            <a:r>
              <a:rPr lang="en-US" dirty="0" err="1" smtClean="0"/>
              <a:t>strukturális</a:t>
            </a:r>
            <a:r>
              <a:rPr lang="en-US" dirty="0" smtClean="0"/>
              <a:t> </a:t>
            </a:r>
            <a:r>
              <a:rPr lang="en-US" dirty="0" err="1" smtClean="0"/>
              <a:t>magyarázatok</a:t>
            </a:r>
            <a:r>
              <a:rPr lang="en-US" dirty="0" smtClean="0"/>
              <a:t> </a:t>
            </a:r>
            <a:r>
              <a:rPr lang="en-US" dirty="0" err="1" smtClean="0"/>
              <a:t>nem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Köztársasági</a:t>
            </a:r>
            <a:r>
              <a:rPr lang="en-US" dirty="0" smtClean="0"/>
              <a:t> </a:t>
            </a:r>
            <a:r>
              <a:rPr lang="en-US" dirty="0" err="1" smtClean="0"/>
              <a:t>Levelek</a:t>
            </a:r>
            <a:r>
              <a:rPr lang="en-US" dirty="0" smtClean="0"/>
              <a:t> (Harris 2006:</a:t>
            </a:r>
            <a:r>
              <a:rPr lang="en-US" baseline="0" dirty="0" smtClean="0"/>
              <a:t> 347-348)</a:t>
            </a:r>
          </a:p>
          <a:p>
            <a:r>
              <a:rPr lang="en-US" baseline="0" dirty="0" smtClean="0"/>
              <a:t>Harris, S. J. (2006): Networks of travel, correspondence, and exchange. In: The Cambridge History of Science, Vol. 3. Early Modern Science. 341-362.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Lux </a:t>
            </a:r>
            <a:r>
              <a:rPr lang="en-US" baseline="0" dirty="0" err="1" smtClean="0"/>
              <a:t>és</a:t>
            </a:r>
            <a:r>
              <a:rPr lang="en-US" baseline="0" dirty="0" smtClean="0"/>
              <a:t> Cook (1998): “closed circles”, </a:t>
            </a:r>
            <a:r>
              <a:rPr lang="en-US" baseline="0" dirty="0" err="1" smtClean="0"/>
              <a:t>kiscsoportok</a:t>
            </a:r>
            <a:r>
              <a:rPr lang="en-US" baseline="0" dirty="0" smtClean="0"/>
              <a:t>; “</a:t>
            </a:r>
            <a:r>
              <a:rPr lang="en-US" baseline="0" dirty="0" err="1" smtClean="0"/>
              <a:t>nyitott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hálózatok</a:t>
            </a:r>
            <a:r>
              <a:rPr lang="en-US" baseline="0" dirty="0" smtClean="0"/>
              <a:t>”:</a:t>
            </a:r>
          </a:p>
          <a:p>
            <a:r>
              <a:rPr lang="en-US" baseline="0" dirty="0" smtClean="0"/>
              <a:t>Lux, D. S., Cook, H. J. (1998): Closed circles or open networks?: Communicating at a distance during the scientific revolution. </a:t>
            </a:r>
            <a:r>
              <a:rPr lang="en-US" i="1" baseline="0" dirty="0" smtClean="0"/>
              <a:t>History of Science, </a:t>
            </a:r>
            <a:r>
              <a:rPr lang="en-US" i="0" baseline="0" dirty="0" smtClean="0"/>
              <a:t>36.: 179-211.</a:t>
            </a:r>
            <a:endParaRPr lang="en-US" baseline="0" dirty="0" smtClean="0"/>
          </a:p>
          <a:p>
            <a:r>
              <a:rPr lang="en-US" baseline="0" dirty="0" err="1" smtClean="0"/>
              <a:t>Míg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feltétlenül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formáltak</a:t>
            </a:r>
            <a:r>
              <a:rPr lang="en-US" baseline="0" dirty="0" smtClean="0"/>
              <a:t> “</a:t>
            </a:r>
            <a:r>
              <a:rPr lang="en-US" baseline="0" dirty="0" err="1" smtClean="0"/>
              <a:t>közösségeket</a:t>
            </a:r>
            <a:r>
              <a:rPr lang="en-US" baseline="0" dirty="0" smtClean="0"/>
              <a:t>”, de </a:t>
            </a:r>
            <a:r>
              <a:rPr lang="en-US" baseline="0" dirty="0" err="1" smtClean="0"/>
              <a:t>kommunikáció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széles</a:t>
            </a:r>
            <a:r>
              <a:rPr lang="en-US" baseline="0" dirty="0" smtClean="0"/>
              <a:t> volt;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Taylor,</a:t>
            </a:r>
            <a:r>
              <a:rPr lang="en-US" baseline="0" dirty="0" smtClean="0"/>
              <a:t> P. J., </a:t>
            </a:r>
            <a:r>
              <a:rPr lang="en-US" baseline="0" dirty="0" err="1" smtClean="0"/>
              <a:t>Hoyler</a:t>
            </a:r>
            <a:r>
              <a:rPr lang="en-US" baseline="0" dirty="0" smtClean="0"/>
              <a:t>, M., Evans, D. M. (2010): A </a:t>
            </a:r>
            <a:r>
              <a:rPr lang="en-US" baseline="0" dirty="0" err="1" smtClean="0"/>
              <a:t>Geohistorical</a:t>
            </a:r>
            <a:r>
              <a:rPr lang="en-US" baseline="0" dirty="0" smtClean="0"/>
              <a:t> Study of “The Rise of Modern Science”: Mapping Scientific Practice Through Urban Networks, 1500-1900.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9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8022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B62886-8BD8-49A0-90DE-C67A2538B064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96612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1BF14B-7B45-4640-9D14-936919B8C517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8022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B62886-8BD8-49A0-90DE-C67A2538B064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A00C5-9836-4FD3-88B2-EA439134B01E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smtClean="0"/>
          </a:p>
        </p:txBody>
      </p:sp>
      <p:sp>
        <p:nvSpPr>
          <p:cNvPr id="198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3427C7-4237-4E8E-8A7F-D8154EBE9D4F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9968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4B3AD2-E3C8-4E11-83A2-9B4977D01152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20070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D760C2-33FB-46AC-B2E0-4ABBB7FD9DAB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18022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B62886-8BD8-49A0-90DE-C67A2538B064}" type="slidenum">
              <a:rPr lang="hu-H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hu-H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AAFD2-7096-5C46-A6D1-0C266908BEA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67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1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0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9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7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44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1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7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2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68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2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0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7AA51-D017-7E49-BD32-1F4196759C6D}" type="datetimeFigureOut">
              <a:rPr lang="en-US" smtClean="0"/>
              <a:t>18. 09. 05.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3EB7B-1455-644E-8A2F-2AD56B45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2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8" Type="http://schemas.openxmlformats.org/officeDocument/2006/relationships/image" Target="../media/image13.jpeg"/><Relationship Id="rId9" Type="http://schemas.openxmlformats.org/officeDocument/2006/relationships/image" Target="../media/image14.jpeg"/><Relationship Id="rId10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hyperlink" Target="http://www.savagechickens.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5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5" Type="http://schemas.openxmlformats.org/officeDocument/2006/relationships/hyperlink" Target="http://www.spamula.net/blog/2005/04/psalmanazar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5" Type="http://schemas.openxmlformats.org/officeDocument/2006/relationships/image" Target="../media/image61.jpeg"/><Relationship Id="rId6" Type="http://schemas.openxmlformats.org/officeDocument/2006/relationships/hyperlink" Target="http://www.spamula.net/blog/2005/04/psalmanazar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4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4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7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4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hyperlink" Target="http://gmaps-samples.googlecode.com/svn/trunk/poly/puzzledrag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flipV="1">
            <a:off x="0" y="622297"/>
            <a:ext cx="9135793" cy="473990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" y="2184401"/>
            <a:ext cx="9144000" cy="416559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53702" y="1537734"/>
            <a:ext cx="5945498" cy="3009898"/>
          </a:xfrm>
          <a:effectLst>
            <a:softEdge rad="38100"/>
          </a:effectLst>
        </p:spPr>
        <p:txBody>
          <a:bodyPr anchor="t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A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tudományos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tudás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földrajza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és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tudományunk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eurocentrikussága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/>
            </a:r>
            <a:b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</a:b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  <a:t/>
            </a:r>
            <a:b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</a:b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  <a:t/>
            </a:r>
            <a:b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</a:b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 flipV="1">
            <a:off x="8963038" y="1423430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lcím 2"/>
          <p:cNvSpPr txBox="1">
            <a:spLocks/>
          </p:cNvSpPr>
          <p:nvPr/>
        </p:nvSpPr>
        <p:spPr>
          <a:xfrm>
            <a:off x="5295900" y="1588534"/>
            <a:ext cx="3489908" cy="3009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0"/>
              </a:spcBef>
            </a:pP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GINELLI</a:t>
            </a:r>
          </a:p>
          <a:p>
            <a:pPr algn="r">
              <a:lnSpc>
                <a:spcPct val="90000"/>
              </a:lnSpc>
              <a:spcBef>
                <a:spcPts val="0"/>
              </a:spcBef>
            </a:pPr>
            <a:r>
              <a:rPr lang="hu-H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Zoltán</a:t>
            </a:r>
            <a:br>
              <a:rPr lang="hu-H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</a:br>
            <a:r>
              <a:rPr lang="hu-H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/>
            </a:r>
            <a:br>
              <a:rPr lang="hu-H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</a:br>
            <a:r>
              <a:rPr lang="hu-H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zginelli@gmail.com</a:t>
            </a:r>
          </a:p>
          <a:p>
            <a:pPr algn="r">
              <a:spcBef>
                <a:spcPts val="600"/>
              </a:spcBef>
            </a:pPr>
            <a:r>
              <a:rPr lang="hu-H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PhD Doktorjelölt</a:t>
            </a:r>
          </a:p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lang="hu-H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/>
                <a:cs typeface="Adobe Caslon Pro"/>
              </a:rPr>
              <a:t>Földtudományi Doktori Iskola</a:t>
            </a:r>
            <a:br>
              <a:rPr lang="hu-H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/>
                <a:cs typeface="Adobe Caslon Pro"/>
              </a:rPr>
            </a:br>
            <a:r>
              <a:rPr lang="hu-H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/>
                <a:cs typeface="Adobe Caslon Pro"/>
              </a:rPr>
              <a:t>ELTE TTK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" y="6350001"/>
            <a:ext cx="9143985" cy="5630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>
                <a:solidFill>
                  <a:schemeClr val="bg1"/>
                </a:solidFill>
                <a:cs typeface="Times New Roman" pitchFamily="18" charset="0"/>
              </a:rPr>
              <a:t>BCE Tudománykommunikáció Konferencia | 2018. május 11.</a:t>
            </a:r>
          </a:p>
        </p:txBody>
      </p:sp>
      <p:sp>
        <p:nvSpPr>
          <p:cNvPr id="17" name="Rectangle 16"/>
          <p:cNvSpPr/>
          <p:nvPr/>
        </p:nvSpPr>
        <p:spPr>
          <a:xfrm flipV="1">
            <a:off x="-8617" y="1423434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72360" y="5396636"/>
            <a:ext cx="879067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1700" b="1" dirty="0" smtClean="0">
                <a:latin typeface="Calibri"/>
                <a:cs typeface="Calibri"/>
              </a:rPr>
              <a:t>Az előadás az </a:t>
            </a:r>
            <a:r>
              <a:rPr lang="hu-HU" sz="1700" b="1" dirty="0">
                <a:latin typeface="Calibri"/>
                <a:cs typeface="Calibri"/>
              </a:rPr>
              <a:t>NKFIH K 115870 számú, Kortárs térelméletek közép-kelet-európai kontextusban című projektjének keretében, a Nemzeti Kutatási, Fejlesztési és Innovációs Hivatal (NKFIH) támogatásával készült.</a:t>
            </a:r>
          </a:p>
        </p:txBody>
      </p:sp>
    </p:spTree>
    <p:extLst>
      <p:ext uri="{BB962C8B-B14F-4D97-AF65-F5344CB8AC3E}">
        <p14:creationId xmlns:p14="http://schemas.microsoft.com/office/powerpoint/2010/main" val="457136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1938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Adobe Caslon Pro Bold"/>
                <a:cs typeface="Adobe Caslon Pro Bold"/>
              </a:rPr>
              <a:t>Helyes</a:t>
            </a:r>
            <a:r>
              <a:rPr lang="en-US" sz="4000" b="1" dirty="0" smtClean="0">
                <a:latin typeface="Adobe Caslon Pro Bold"/>
                <a:cs typeface="Adobe Caslon Pro Bold"/>
              </a:rPr>
              <a:t> </a:t>
            </a:r>
            <a:r>
              <a:rPr lang="en-US" sz="4000" b="1" dirty="0" err="1" smtClean="0">
                <a:latin typeface="Adobe Caslon Pro Bold"/>
                <a:cs typeface="Adobe Caslon Pro Bold"/>
              </a:rPr>
              <a:t>és</a:t>
            </a:r>
            <a:r>
              <a:rPr lang="en-US" sz="4000" b="1" dirty="0" smtClean="0">
                <a:latin typeface="Adobe Caslon Pro Bold"/>
                <a:cs typeface="Adobe Caslon Pro Bold"/>
              </a:rPr>
              <a:t> </a:t>
            </a:r>
            <a:r>
              <a:rPr lang="en-US" sz="4000" b="1" dirty="0" err="1" smtClean="0">
                <a:latin typeface="Adobe Caslon Pro Bold"/>
                <a:cs typeface="Adobe Caslon Pro Bold"/>
              </a:rPr>
              <a:t>helytelen</a:t>
            </a:r>
            <a:r>
              <a:rPr lang="en-US" sz="4000" b="1" dirty="0" smtClean="0">
                <a:latin typeface="Adobe Caslon Pro Bold"/>
                <a:cs typeface="Adobe Caslon Pro Bold"/>
              </a:rPr>
              <a:t> </a:t>
            </a:r>
            <a:r>
              <a:rPr lang="en-US" sz="4000" b="1" dirty="0" err="1" smtClean="0">
                <a:latin typeface="Adobe Caslon Pro Bold"/>
                <a:cs typeface="Adobe Caslon Pro Bold"/>
              </a:rPr>
              <a:t>tudomány</a:t>
            </a:r>
            <a:r>
              <a:rPr lang="en-US" sz="4000" b="1" dirty="0" smtClean="0">
                <a:latin typeface="Adobe Caslon Pro Bold"/>
                <a:cs typeface="Adobe Caslon Pro Bold"/>
              </a:rPr>
              <a:t>(ok)</a:t>
            </a:r>
            <a:endParaRPr lang="en-US" sz="4000" b="1" dirty="0">
              <a:latin typeface="Adobe Caslon Pro Bold"/>
              <a:cs typeface="Adobe Caslon Pro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921905"/>
            <a:ext cx="7962900" cy="3466196"/>
          </a:xfrm>
        </p:spPr>
        <p:txBody>
          <a:bodyPr>
            <a:normAutofit/>
          </a:bodyPr>
          <a:lstStyle/>
          <a:p>
            <a:r>
              <a:rPr lang="en-US" sz="2600" dirty="0" smtClean="0">
                <a:latin typeface="Adobe Caslon Pro"/>
                <a:cs typeface="Adobe Caslon Pro"/>
              </a:rPr>
              <a:t>A </a:t>
            </a:r>
            <a:r>
              <a:rPr lang="en-US" sz="2600" dirty="0" err="1">
                <a:latin typeface="Adobe Caslon Pro"/>
                <a:cs typeface="Adobe Caslon Pro"/>
              </a:rPr>
              <a:t>tudományos</a:t>
            </a:r>
            <a:r>
              <a:rPr lang="en-US" sz="2600" dirty="0">
                <a:latin typeface="Adobe Caslon Pro"/>
                <a:cs typeface="Adobe Caslon Pro"/>
              </a:rPr>
              <a:t> </a:t>
            </a:r>
            <a:r>
              <a:rPr lang="en-US" sz="2600" dirty="0" err="1">
                <a:latin typeface="Adobe Caslon Pro"/>
                <a:cs typeface="Adobe Caslon Pro"/>
              </a:rPr>
              <a:t>fejlődés</a:t>
            </a:r>
            <a:r>
              <a:rPr lang="en-US" sz="2600" dirty="0">
                <a:latin typeface="Adobe Caslon Pro"/>
                <a:cs typeface="Adobe Caslon Pro"/>
              </a:rPr>
              <a:t> </a:t>
            </a:r>
            <a:r>
              <a:rPr lang="en-US" sz="2600" dirty="0" err="1">
                <a:latin typeface="Adobe Caslon Pro"/>
                <a:cs typeface="Adobe Caslon Pro"/>
              </a:rPr>
              <a:t>bevett</a:t>
            </a:r>
            <a:r>
              <a:rPr lang="en-US" sz="2600" dirty="0">
                <a:latin typeface="Adobe Caslon Pro"/>
                <a:cs typeface="Adobe Caslon Pro"/>
              </a:rPr>
              <a:t> </a:t>
            </a:r>
            <a:r>
              <a:rPr lang="en-US" sz="2600" dirty="0" err="1">
                <a:latin typeface="Adobe Caslon Pro"/>
                <a:cs typeface="Adobe Caslon Pro"/>
              </a:rPr>
              <a:t>elbeszélései</a:t>
            </a:r>
            <a:endParaRPr lang="en-US" sz="2600" dirty="0">
              <a:latin typeface="Adobe Caslon Pro"/>
              <a:cs typeface="Adobe Caslon Pro"/>
            </a:endParaRPr>
          </a:p>
          <a:p>
            <a:pPr lvl="1"/>
            <a:r>
              <a:rPr lang="en-US" sz="2200" dirty="0" err="1" smtClean="0">
                <a:latin typeface="Adobe Caslon Pro"/>
                <a:cs typeface="Adobe Caslon Pro"/>
              </a:rPr>
              <a:t>Tudományfilozófia</a:t>
            </a:r>
            <a:r>
              <a:rPr lang="en-US" sz="2200" dirty="0" smtClean="0">
                <a:latin typeface="Adobe Caslon Pro"/>
                <a:cs typeface="Adobe Caslon Pro"/>
              </a:rPr>
              <a:t>, -</a:t>
            </a:r>
            <a:r>
              <a:rPr lang="en-US" sz="2200" dirty="0" err="1" smtClean="0">
                <a:latin typeface="Adobe Caslon Pro"/>
                <a:cs typeface="Adobe Caslon Pro"/>
              </a:rPr>
              <a:t>történetírás</a:t>
            </a:r>
            <a:r>
              <a:rPr lang="en-US" sz="2200" dirty="0" smtClean="0">
                <a:latin typeface="Adobe Caslon Pro"/>
                <a:cs typeface="Adobe Caslon Pro"/>
              </a:rPr>
              <a:t>, -</a:t>
            </a:r>
            <a:r>
              <a:rPr lang="en-US" sz="2200" dirty="0" err="1" smtClean="0">
                <a:latin typeface="Adobe Caslon Pro"/>
                <a:cs typeface="Adobe Caslon Pro"/>
              </a:rPr>
              <a:t>szociológia</a:t>
            </a:r>
            <a:r>
              <a:rPr lang="en-US" sz="2200" dirty="0" smtClean="0">
                <a:latin typeface="Adobe Caslon Pro"/>
                <a:cs typeface="Adobe Caslon Pro"/>
              </a:rPr>
              <a:t>, -</a:t>
            </a:r>
            <a:r>
              <a:rPr lang="en-US" sz="2200" dirty="0" err="1" smtClean="0">
                <a:latin typeface="Adobe Caslon Pro"/>
                <a:cs typeface="Adobe Caslon Pro"/>
              </a:rPr>
              <a:t>földrajz</a:t>
            </a:r>
            <a:endParaRPr lang="en-US" sz="2200" dirty="0" smtClean="0">
              <a:latin typeface="Adobe Caslon Pro"/>
              <a:cs typeface="Adobe Caslon Pro"/>
            </a:endParaRPr>
          </a:p>
          <a:p>
            <a:pPr lvl="1"/>
            <a:r>
              <a:rPr lang="en-US" sz="2200" dirty="0" err="1" smtClean="0">
                <a:latin typeface="Adobe Caslon Pro"/>
                <a:cs typeface="Adobe Caslon Pro"/>
              </a:rPr>
              <a:t>Elhallgatások</a:t>
            </a:r>
            <a:r>
              <a:rPr lang="en-US" sz="2200" dirty="0" smtClean="0">
                <a:latin typeface="Adobe Caslon Pro"/>
                <a:cs typeface="Adobe Caslon Pro"/>
              </a:rPr>
              <a:t>, </a:t>
            </a:r>
            <a:r>
              <a:rPr lang="en-US" sz="2200" dirty="0" err="1" smtClean="0">
                <a:latin typeface="Adobe Caslon Pro"/>
                <a:cs typeface="Adobe Caslon Pro"/>
              </a:rPr>
              <a:t>kizárások</a:t>
            </a:r>
            <a:r>
              <a:rPr lang="en-US" sz="2200" dirty="0" smtClean="0">
                <a:latin typeface="Adobe Caslon Pro"/>
                <a:cs typeface="Adobe Caslon Pro"/>
              </a:rPr>
              <a:t> – </a:t>
            </a:r>
            <a:r>
              <a:rPr lang="en-US" sz="2200" dirty="0" err="1" smtClean="0">
                <a:latin typeface="Adobe Caslon Pro"/>
                <a:cs typeface="Adobe Caslon Pro"/>
              </a:rPr>
              <a:t>térbeliek</a:t>
            </a:r>
            <a:r>
              <a:rPr lang="en-US" sz="2200" dirty="0" smtClean="0">
                <a:latin typeface="Adobe Caslon Pro"/>
                <a:cs typeface="Adobe Caslon Pro"/>
              </a:rPr>
              <a:t> is!</a:t>
            </a:r>
          </a:p>
          <a:p>
            <a:r>
              <a:rPr lang="en-US" sz="2600" dirty="0" err="1" smtClean="0">
                <a:latin typeface="Adobe Caslon Pro"/>
                <a:cs typeface="Adobe Caslon Pro"/>
              </a:rPr>
              <a:t>Rekonstrukció</a:t>
            </a:r>
            <a:r>
              <a:rPr lang="en-US" sz="2600" dirty="0" smtClean="0">
                <a:latin typeface="Adobe Caslon Pro"/>
                <a:cs typeface="Adobe Caslon Pro"/>
              </a:rPr>
              <a:t>: </a:t>
            </a:r>
            <a:r>
              <a:rPr lang="en-US" sz="2600" dirty="0" err="1" smtClean="0">
                <a:latin typeface="Adobe Caslon Pro"/>
                <a:cs typeface="Adobe Caslon Pro"/>
              </a:rPr>
              <a:t>miben</a:t>
            </a:r>
            <a:r>
              <a:rPr lang="en-US" sz="2600" dirty="0" smtClean="0">
                <a:latin typeface="Adobe Caslon Pro"/>
                <a:cs typeface="Adobe Caslon Pro"/>
              </a:rPr>
              <a:t> </a:t>
            </a:r>
            <a:r>
              <a:rPr lang="en-US" sz="2600" dirty="0" err="1" smtClean="0">
                <a:latin typeface="Adobe Caslon Pro"/>
                <a:cs typeface="Adobe Caslon Pro"/>
              </a:rPr>
              <a:t>más</a:t>
            </a:r>
            <a:r>
              <a:rPr lang="en-US" sz="2600" dirty="0" smtClean="0">
                <a:latin typeface="Adobe Caslon Pro"/>
                <a:cs typeface="Adobe Caslon Pro"/>
              </a:rPr>
              <a:t> a </a:t>
            </a:r>
            <a:r>
              <a:rPr lang="en-US" sz="2600" dirty="0" err="1" smtClean="0">
                <a:latin typeface="Adobe Caslon Pro"/>
                <a:cs typeface="Adobe Caslon Pro"/>
              </a:rPr>
              <a:t>tudásföldrajz</a:t>
            </a:r>
            <a:r>
              <a:rPr lang="en-US" sz="2600" dirty="0" smtClean="0">
                <a:latin typeface="Adobe Caslon Pro"/>
                <a:cs typeface="Adobe Caslon Pro"/>
              </a:rPr>
              <a:t>?</a:t>
            </a:r>
          </a:p>
          <a:p>
            <a:pPr lvl="1"/>
            <a:r>
              <a:rPr lang="en-US" sz="2200" dirty="0" err="1" smtClean="0">
                <a:latin typeface="Adobe Caslon Pro"/>
                <a:cs typeface="Adobe Caslon Pro"/>
              </a:rPr>
              <a:t>Térbeli</a:t>
            </a:r>
            <a:r>
              <a:rPr lang="en-US" sz="2200" dirty="0" smtClean="0">
                <a:latin typeface="Adobe Caslon Pro"/>
                <a:cs typeface="Adobe Caslon Pro"/>
              </a:rPr>
              <a:t>/</a:t>
            </a:r>
            <a:r>
              <a:rPr lang="en-US" sz="2200" dirty="0" err="1" smtClean="0">
                <a:latin typeface="Adobe Caslon Pro"/>
                <a:cs typeface="Adobe Caslon Pro"/>
              </a:rPr>
              <a:t>földrajzi</a:t>
            </a:r>
            <a:r>
              <a:rPr lang="en-US" sz="2200" dirty="0" smtClean="0">
                <a:latin typeface="Adobe Caslon Pro"/>
                <a:cs typeface="Adobe Caslon Pro"/>
              </a:rPr>
              <a:t> </a:t>
            </a:r>
            <a:r>
              <a:rPr lang="en-US" sz="2200" dirty="0" err="1" smtClean="0">
                <a:latin typeface="Adobe Caslon Pro"/>
                <a:cs typeface="Adobe Caslon Pro"/>
              </a:rPr>
              <a:t>szemlélet</a:t>
            </a:r>
            <a:r>
              <a:rPr lang="en-US" sz="2200" dirty="0" smtClean="0">
                <a:latin typeface="Adobe Caslon Pro"/>
                <a:cs typeface="Adobe Caslon Pro"/>
              </a:rPr>
              <a:t> </a:t>
            </a:r>
            <a:r>
              <a:rPr lang="en-US" sz="2200" dirty="0" err="1" smtClean="0">
                <a:latin typeface="Adobe Caslon Pro"/>
                <a:cs typeface="Adobe Caslon Pro"/>
              </a:rPr>
              <a:t>érvényesülése</a:t>
            </a:r>
            <a:endParaRPr lang="en-US" sz="2200" dirty="0" smtClean="0">
              <a:latin typeface="Adobe Caslon Pro"/>
              <a:cs typeface="Adobe Caslon Pro"/>
            </a:endParaRPr>
          </a:p>
          <a:p>
            <a:pPr lvl="1"/>
            <a:r>
              <a:rPr lang="en-US" sz="2200" dirty="0" err="1" smtClean="0">
                <a:latin typeface="Adobe Caslon Pro"/>
                <a:cs typeface="Adobe Caslon Pro"/>
              </a:rPr>
              <a:t>Tér</a:t>
            </a:r>
            <a:r>
              <a:rPr lang="en-US" sz="2200" dirty="0" smtClean="0">
                <a:latin typeface="Adobe Caslon Pro"/>
                <a:cs typeface="Adobe Caslon Pro"/>
              </a:rPr>
              <a:t>, </a:t>
            </a:r>
            <a:r>
              <a:rPr lang="en-US" sz="2200" dirty="0" err="1" smtClean="0">
                <a:latin typeface="Adobe Caslon Pro"/>
                <a:cs typeface="Adobe Caslon Pro"/>
              </a:rPr>
              <a:t>hely</a:t>
            </a:r>
            <a:r>
              <a:rPr lang="en-US" sz="2200" dirty="0" smtClean="0">
                <a:latin typeface="Adobe Caslon Pro"/>
                <a:cs typeface="Adobe Caslon Pro"/>
              </a:rPr>
              <a:t>, </a:t>
            </a:r>
            <a:r>
              <a:rPr lang="en-US" sz="2200" dirty="0" err="1" smtClean="0">
                <a:latin typeface="Adobe Caslon Pro"/>
                <a:cs typeface="Adobe Caslon Pro"/>
              </a:rPr>
              <a:t>régió</a:t>
            </a:r>
            <a:r>
              <a:rPr lang="en-US" sz="2200" dirty="0" smtClean="0">
                <a:latin typeface="Adobe Caslon Pro"/>
                <a:cs typeface="Adobe Caslon Pro"/>
              </a:rPr>
              <a:t>, </a:t>
            </a:r>
            <a:r>
              <a:rPr lang="en-US" sz="2200" dirty="0" err="1" smtClean="0">
                <a:latin typeface="Adobe Caslon Pro"/>
                <a:cs typeface="Adobe Caslon Pro"/>
              </a:rPr>
              <a:t>táj</a:t>
            </a:r>
            <a:r>
              <a:rPr lang="en-US" sz="2200" dirty="0" smtClean="0">
                <a:latin typeface="Adobe Caslon Pro"/>
                <a:cs typeface="Adobe Caslon Pro"/>
              </a:rPr>
              <a:t>, </a:t>
            </a:r>
            <a:r>
              <a:rPr lang="en-US" sz="2200" dirty="0" err="1" smtClean="0">
                <a:latin typeface="Adobe Caslon Pro"/>
                <a:cs typeface="Adobe Caslon Pro"/>
              </a:rPr>
              <a:t>áramlás</a:t>
            </a:r>
            <a:r>
              <a:rPr lang="en-US" sz="2200" dirty="0" smtClean="0">
                <a:latin typeface="Adobe Caslon Pro"/>
                <a:cs typeface="Adobe Caslon Pro"/>
              </a:rPr>
              <a:t>, </a:t>
            </a:r>
            <a:r>
              <a:rPr lang="en-US" sz="2200" dirty="0" err="1" smtClean="0">
                <a:latin typeface="Adobe Caslon Pro"/>
                <a:cs typeface="Adobe Caslon Pro"/>
              </a:rPr>
              <a:t>lépték</a:t>
            </a:r>
            <a:r>
              <a:rPr lang="en-US" sz="2200" dirty="0" smtClean="0">
                <a:latin typeface="Adobe Caslon Pro"/>
                <a:cs typeface="Adobe Caslon Pro"/>
              </a:rPr>
              <a:t>, </a:t>
            </a:r>
            <a:r>
              <a:rPr lang="en-US" sz="2200" dirty="0" err="1" smtClean="0">
                <a:latin typeface="Adobe Caslon Pro"/>
                <a:cs typeface="Adobe Caslon Pro"/>
              </a:rPr>
              <a:t>hálózat</a:t>
            </a:r>
            <a:r>
              <a:rPr lang="en-US" sz="2200" dirty="0" smtClean="0">
                <a:latin typeface="Adobe Caslon Pro"/>
                <a:cs typeface="Adobe Caslon Pro"/>
              </a:rPr>
              <a:t> </a:t>
            </a:r>
            <a:r>
              <a:rPr lang="en-US" sz="2200" dirty="0" err="1" smtClean="0">
                <a:latin typeface="Adobe Caslon Pro"/>
                <a:cs typeface="Adobe Caslon Pro"/>
              </a:rPr>
              <a:t>stb</a:t>
            </a:r>
            <a:r>
              <a:rPr lang="en-US" sz="2200" dirty="0" smtClean="0">
                <a:latin typeface="Adobe Caslon Pro"/>
                <a:cs typeface="Adobe Caslon Pro"/>
              </a:rPr>
              <a:t>.</a:t>
            </a:r>
          </a:p>
          <a:p>
            <a:r>
              <a:rPr lang="en-US" sz="2600" dirty="0" err="1" smtClean="0">
                <a:latin typeface="Adobe Caslon Pro"/>
                <a:cs typeface="Adobe Caslon Pro"/>
              </a:rPr>
              <a:t>Tudományos</a:t>
            </a:r>
            <a:r>
              <a:rPr lang="en-US" sz="2600" dirty="0" smtClean="0">
                <a:latin typeface="Adobe Caslon Pro"/>
                <a:cs typeface="Adobe Caslon Pro"/>
              </a:rPr>
              <a:t> </a:t>
            </a:r>
            <a:r>
              <a:rPr lang="en-US" sz="2600" u="sng" dirty="0" err="1" smtClean="0">
                <a:latin typeface="Adobe Caslon Pro"/>
                <a:cs typeface="Adobe Caslon Pro"/>
              </a:rPr>
              <a:t>tudás</a:t>
            </a:r>
            <a:r>
              <a:rPr lang="en-US" sz="2600" dirty="0" smtClean="0">
                <a:latin typeface="Adobe Caslon Pro"/>
                <a:cs typeface="Adobe Caslon Pro"/>
              </a:rPr>
              <a:t> </a:t>
            </a:r>
            <a:r>
              <a:rPr lang="en-US" sz="2600" dirty="0" err="1" smtClean="0">
                <a:latin typeface="Adobe Caslon Pro"/>
                <a:cs typeface="Adobe Caslon Pro"/>
              </a:rPr>
              <a:t>történeti</a:t>
            </a:r>
            <a:r>
              <a:rPr lang="en-US" sz="2600" dirty="0" smtClean="0">
                <a:latin typeface="Adobe Caslon Pro"/>
                <a:cs typeface="Adobe Caslon Pro"/>
              </a:rPr>
              <a:t> </a:t>
            </a:r>
            <a:r>
              <a:rPr lang="en-US" sz="2600" u="sng" dirty="0" err="1" smtClean="0">
                <a:latin typeface="Adobe Caslon Pro"/>
                <a:cs typeface="Adobe Caslon Pro"/>
              </a:rPr>
              <a:t>földrajzai</a:t>
            </a:r>
            <a:endParaRPr lang="en-US" sz="2600" u="sng" dirty="0">
              <a:latin typeface="Adobe Caslon Pro"/>
              <a:cs typeface="Adobe Caslon Pro"/>
            </a:endParaRPr>
          </a:p>
        </p:txBody>
      </p:sp>
      <p:sp>
        <p:nvSpPr>
          <p:cNvPr id="4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90600" y="1455738"/>
            <a:ext cx="7543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dobe Caslon Pro"/>
                <a:cs typeface="Adobe Caslon Pro"/>
              </a:rPr>
              <a:t>„A </a:t>
            </a:r>
            <a:r>
              <a:rPr lang="en-US" sz="2000" dirty="0" err="1">
                <a:latin typeface="Adobe Caslon Pro"/>
                <a:cs typeface="Adobe Caslon Pro"/>
              </a:rPr>
              <a:t>kézikönyvek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az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ilyen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változások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elhallgatásával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egyenes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irányúnak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tüntetik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föl</a:t>
            </a:r>
            <a:r>
              <a:rPr lang="en-US" sz="2000" dirty="0">
                <a:latin typeface="Adobe Caslon Pro"/>
                <a:cs typeface="Adobe Caslon Pro"/>
              </a:rPr>
              <a:t> a </a:t>
            </a:r>
            <a:r>
              <a:rPr lang="en-US" sz="2000" dirty="0" err="1">
                <a:latin typeface="Adobe Caslon Pro"/>
                <a:cs typeface="Adobe Caslon Pro"/>
              </a:rPr>
              <a:t>tudomány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fejlődését</a:t>
            </a:r>
            <a:r>
              <a:rPr lang="en-US" sz="2000" dirty="0">
                <a:latin typeface="Adobe Caslon Pro"/>
                <a:cs typeface="Adobe Caslon Pro"/>
              </a:rPr>
              <a:t>, </a:t>
            </a:r>
            <a:r>
              <a:rPr lang="en-US" sz="2000" dirty="0" err="1">
                <a:latin typeface="Adobe Caslon Pro"/>
                <a:cs typeface="Adobe Caslon Pro"/>
              </a:rPr>
              <a:t>és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ezzel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elfedik</a:t>
            </a:r>
            <a:r>
              <a:rPr lang="en-US" sz="2000" dirty="0">
                <a:latin typeface="Adobe Caslon Pro"/>
                <a:cs typeface="Adobe Caslon Pro"/>
              </a:rPr>
              <a:t> a </a:t>
            </a:r>
            <a:r>
              <a:rPr lang="en-US" sz="2000" dirty="0" err="1">
                <a:latin typeface="Adobe Caslon Pro"/>
                <a:cs typeface="Adobe Caslon Pro"/>
              </a:rPr>
              <a:t>tudományos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fejlődés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legfontosabb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eseményeinek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mélyén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végighúzódó</a:t>
            </a:r>
            <a:r>
              <a:rPr lang="en-US" sz="2000" dirty="0">
                <a:latin typeface="Adobe Caslon Pro"/>
                <a:cs typeface="Adobe Caslon Pro"/>
              </a:rPr>
              <a:t> </a:t>
            </a:r>
            <a:r>
              <a:rPr lang="en-US" sz="2000" dirty="0" err="1">
                <a:latin typeface="Adobe Caslon Pro"/>
                <a:cs typeface="Adobe Caslon Pro"/>
              </a:rPr>
              <a:t>folyamatot</a:t>
            </a:r>
            <a:r>
              <a:rPr lang="en-US" sz="2000" dirty="0">
                <a:latin typeface="Adobe Caslon Pro"/>
                <a:cs typeface="Adobe Caslon Pro"/>
              </a:rPr>
              <a:t>.</a:t>
            </a:r>
            <a:r>
              <a:rPr lang="en-US" sz="2000" dirty="0" smtClean="0">
                <a:latin typeface="Adobe Caslon Pro"/>
                <a:cs typeface="Adobe Caslon Pro"/>
              </a:rPr>
              <a:t>”</a:t>
            </a:r>
            <a:br>
              <a:rPr lang="en-US" sz="2000" dirty="0" smtClean="0">
                <a:latin typeface="Adobe Caslon Pro"/>
                <a:cs typeface="Adobe Caslon Pro"/>
              </a:rPr>
            </a:br>
            <a:r>
              <a:rPr lang="en-US" dirty="0" smtClean="0">
                <a:latin typeface="Adobe Caslon Pro"/>
                <a:cs typeface="Adobe Caslon Pro"/>
              </a:rPr>
              <a:t>(</a:t>
            </a:r>
            <a:r>
              <a:rPr lang="en-US" dirty="0">
                <a:latin typeface="Adobe Caslon Pro"/>
                <a:cs typeface="Adobe Caslon Pro"/>
              </a:rPr>
              <a:t>Kuhn 2002[1970]: 146)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81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376" y="413792"/>
            <a:ext cx="8523144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A </a:t>
            </a:r>
            <a:r>
              <a:rPr lang="en-US" sz="3600" dirty="0" err="1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tudományos</a:t>
            </a:r>
            <a:r>
              <a:rPr lang="en-US" sz="3600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tudás</a:t>
            </a:r>
            <a:r>
              <a:rPr lang="en-US" sz="3600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történeti</a:t>
            </a:r>
            <a:r>
              <a:rPr lang="en-US" sz="3600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földrajza</a:t>
            </a:r>
            <a:endParaRPr lang="hu-HU" sz="3600" dirty="0">
              <a:solidFill>
                <a:srgbClr val="000000"/>
              </a:solidFill>
              <a:latin typeface="Adobe Caslon Pro Bold"/>
              <a:cs typeface="Adobe Caslon Pro Bold"/>
            </a:endParaRPr>
          </a:p>
        </p:txBody>
      </p:sp>
      <p:pic>
        <p:nvPicPr>
          <p:cNvPr id="6" name="Picture 2" descr="http://images.betterworldbooks.com/022/Putting-Science-in-Its-Place-Livingstone-David-97802264872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056" y="1878402"/>
            <a:ext cx="1907718" cy="29125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494760" y="5302150"/>
            <a:ext cx="267481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 smtClean="0">
                <a:latin typeface="Adobe Caslon Pro"/>
                <a:cs typeface="Adobe Caslon Pro"/>
              </a:rPr>
              <a:t>Knowledge &amp; Space</a:t>
            </a:r>
          </a:p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en-US" b="1" dirty="0" err="1">
                <a:latin typeface="Adobe Caslon Pro"/>
                <a:cs typeface="Adobe Caslon Pro"/>
              </a:rPr>
              <a:t>s</a:t>
            </a:r>
            <a:r>
              <a:rPr lang="en-US" b="1" dirty="0" err="1" smtClean="0">
                <a:latin typeface="Adobe Caslon Pro"/>
                <a:cs typeface="Adobe Caslon Pro"/>
              </a:rPr>
              <a:t>orozat</a:t>
            </a:r>
            <a:r>
              <a:rPr lang="en-US" b="1" dirty="0" smtClean="0">
                <a:latin typeface="Adobe Caslon Pro"/>
                <a:cs typeface="Adobe Caslon Pro"/>
              </a:rPr>
              <a:t> </a:t>
            </a:r>
            <a:r>
              <a:rPr lang="hu-HU" b="1" dirty="0" smtClean="0">
                <a:latin typeface="Adobe Caslon Pro"/>
                <a:cs typeface="Adobe Caslon Pro"/>
              </a:rPr>
              <a:t>(2006-)</a:t>
            </a:r>
            <a:endParaRPr lang="hu-HU" b="1" dirty="0">
              <a:latin typeface="Adobe Caslon Pro"/>
              <a:cs typeface="Adobe Caslon Pro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33500" y="4942110"/>
            <a:ext cx="288032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 smtClean="0">
                <a:latin typeface="Adobe Caslon Pro"/>
                <a:cs typeface="Adobe Caslon Pro"/>
              </a:rPr>
              <a:t>Livingstone, D. N. (2003):</a:t>
            </a:r>
          </a:p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 smtClean="0">
                <a:latin typeface="Adobe Caslon Pro"/>
                <a:cs typeface="Adobe Caslon Pro"/>
              </a:rPr>
              <a:t>Putting Science in its Place</a:t>
            </a:r>
            <a:endParaRPr lang="hu-HU" b="1" dirty="0">
              <a:latin typeface="Adobe Caslon Pro"/>
              <a:cs typeface="Adobe Caslon Pro"/>
            </a:endParaRPr>
          </a:p>
        </p:txBody>
      </p:sp>
      <p:pic>
        <p:nvPicPr>
          <p:cNvPr id="61442" name="Picture 2" descr="Knowledge and Spa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77" y="1878402"/>
            <a:ext cx="1077672" cy="16165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4" name="Picture 4" descr="Cultural Memori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066" y="3587047"/>
            <a:ext cx="1077671" cy="16333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6" name="Picture 6" descr="Geographies of Scienc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488" y="3585840"/>
            <a:ext cx="1016204" cy="16195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8" name="Picture 8" descr="Milieus of Creativit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904" y="1857648"/>
            <a:ext cx="1077671" cy="16417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0" name="Picture 10" descr="http://www.nationalatlas.de/http://www.nationalatlas.de/wp-content/uploads/2011/08/heidelbergatlas_cov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850" y="1929656"/>
            <a:ext cx="2307328" cy="28964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758704" y="4939002"/>
            <a:ext cx="252028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>
                <a:latin typeface="Adobe Caslon Pro"/>
                <a:cs typeface="Adobe Caslon Pro"/>
              </a:rPr>
              <a:t>Wissenschaftsatlas </a:t>
            </a:r>
            <a:r>
              <a:rPr lang="hu-HU" b="1" dirty="0" smtClean="0">
                <a:latin typeface="Adobe Caslon Pro"/>
                <a:cs typeface="Adobe Caslon Pro"/>
              </a:rPr>
              <a:t>der</a:t>
            </a:r>
          </a:p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 smtClean="0">
                <a:latin typeface="Adobe Caslon Pro"/>
                <a:cs typeface="Adobe Caslon Pro"/>
              </a:rPr>
              <a:t>Universität Heidelberg</a:t>
            </a:r>
          </a:p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 smtClean="0">
                <a:latin typeface="Adobe Caslon Pro"/>
                <a:cs typeface="Adobe Caslon Pro"/>
              </a:rPr>
              <a:t>(2011)</a:t>
            </a:r>
            <a:endParaRPr lang="hu-HU" b="1" dirty="0">
              <a:latin typeface="Adobe Caslon Pro"/>
              <a:cs typeface="Adobe Caslon Pro"/>
            </a:endParaRPr>
          </a:p>
        </p:txBody>
      </p:sp>
      <p:sp>
        <p:nvSpPr>
          <p:cNvPr id="4" name="AutoShape 2" descr="data:image/jpeg;base64,/9j/4AAQSkZJRgABAQAAAQABAAD/2wCEAAkGBhMSERUUEhQWFRQWGBoaFxgYGBgdGhgbGxgZGhgYHhgYHSYeGB4jHR0aIC8gJCcpLCwtGB4yNTAqNScrLCkBCQoKDgwOGg8PGiwlHyQsKSwsLCwsLCwsLCwsLCosLCwvLC8vKSwsLCwsLCwsLCwsLCwsLCwsLCksLCwsLCwsLP/AABEIAQ8AugMBIgACEQEDEQH/xAAbAAADAAMBAQAAAAAAAAAAAAADBAUBAgYAB//EAEoQAAIBAgUBBQQHAwsCBAcBAAECEQMhAAQSMUFRBRMiYXEGMoGRQlKhscHR8BQjYhUWM3KCkqKy0uHxB1NDY3ODJDREk6PC0xf/xAAbAQACAwEBAQAAAAAAAAAAAAACAwEEBQAGB//EADMRAAEDAgMECAYDAQEAAAAAAAEAAhEDIQQSMQVRYXETIjJBkaHR8BQVM4GxwUJS4fEj/9oADAMBAAIRAxEAPwANBJgC5MDBK1MoYax23Bj4jAqRNo3tGC1cs2jVxY7HafEVHkJM/njyWGwza0lxXs9pbQqYVzWsAMjvn1C2TLM0hRMCTcc42XJv0+0fnjda5pkNFgYf+qTDH0Uw3ouKbvEzxjq2EDDAlV6G1qlRsuAkc/VSWyjgTp+70xrTy7EkAbenOKFXNgAiJm2JwrmeBIi0k3wyngczSTIKXU2y9rwAAR9/VFORffT9o/PGn7O3/BB+44PTyrm8N6sY/wB/sw6nZ5vsDHA/G2IOFot7T/BF81xLuywff/qldw0kQZG/6GNlyrng/GMPNSBcGSNQN56cbeZwYZIdWPqfyGOfh6LLEnyUU9p4qoJAb5+qmfsb9PtH54yMi/T7R+eKiZZJuf8AEcJUqqagCeL3O8efniG4ek4EibclLtpYlpAIbfn6pc5N+n3YyMm8bfaMUO6Q7R8Ccbtk4RmBYQJ3wIo0CY63kjOPxQEw3z9VLbJuACRY7XHScD/Z26fIg/di8uVDQJI0jiJmwG4PngVXs7z+Yn7owZw9Fpgk+/slt2ninCQ1vn6qMMsxMWnpIn78Y/Zm6cxxuTH34oZmgaaE2KjgfltgWWqGbT4bxFhM7x+eGNwdNwkOS3bYxDSAWgePqgt2ZU+r9o/PGhyFSJ029Rin+2E+f6+zGubzXgIHNj+PnthQwTphP+cS0m0++Kkmg3TfbzO0YwaDcgj19YnzE87Yfy9WX0rYgWJ2BNhvzuQOoGLNTLqyhdgB4bHwwOJ46qdvtxYOCpg6ny9FWZtnEOEw3wPquUqIRvbGuGc7RKsVNiP1Y8jphfGdWYGPLQvR4Sq6tRa92pW9BgNJOwibTbmw39MXc0wAljv6SfLpb+6J+kcQ8s0FT0g4YJNQx5bbWHp7qjy/5vYESCvP7cMPZyQ1YSR9GAALkCBAWTvYfYesYbydLWgAMabGd5geKPP4c4xVyVhG4N/Tm30YHijeBffGvZ9Q6vCQAw+Mg2AHXf5Y0Kklpy6rCpwHDPon0yKjcavXb5YTzzIjWjcMI2BEWgX44HOH1y7Tcn42/wAI/HC+fyCABmPO1vmPj+GKdI9frOme5W6wlktbAHetqefBExE9SAMHFdyRFvQT9pwtlKyoohb3FgOvXBxnzxAPQ/7b4404PVZ4qelkS5/2CDXE6QZs0bkdV44mMZ/k8ncgj+0fxxjNBip4OoEHbeP98eTIVRbxR5uPww18wCHAJdOLjKSt17NOwYAeS/74mZHs+KsyfpczzPOKn8muegP9Y/lhanlJeIuJ5PBviGPOU9fyRPaJb1PPVOdxbj+7/vgGZyulZtdlHM3YeeCjJH9E/ljSrliGQHbV1nYE4BjjI68/ZG9oDT1I+6I+XdyShAAAG5Bm56EHcb40YVl4+1fwP4Y20PcrME+fFuD5YHUzrruD8RH4YM5iYEFLaWtF8wSPanabhCGQ2uRpMmCIwz2LnAULGRPlwNtp6k/HA6mY1vLKIA8PJJJvaLRA674fytJNIGm8CY3J62wTwBTgt8FDHE1Ja7TSVudL7wen+2JuYUSRwP19kEfoYYztEKpZTqA67/MflhJlYINMkiJ55A85kkDnfEYdgF2kwuxTyYa4CUaj2azBmG4O0XNhqj6wFlK7yreWGsj2hfS08QZv5QdiehPod7F7NzwIg+E7kee5aeOs3jzGwe2csJ1LuZJEecFj0BNiOt/PDpk5XJEQMzVP7TrF3kiF+gL+6CRqvwTJA4BHwSnDGdzBcgmTAj7T9vXzk84XxiYgRUcvb4AzhmHgpK+1FGB7393/AHxRb21yoUBBUkGZKiSeZvzt5b3MY4DHse9p7Gw1OzZ8V87xO1q+IIc+LcF3Ob9t6LWUVAP6ok/4uvHxMnC9P2tpARDzMiwtzvP6vjjsZjDRs2gN/iqhxTyZXfL/ANQKRA1CoDzCj/VgP88suZMVB/ZUn56rY4fGcANlYdvZBCN2Nqu7V13ND23y4J1JUItFltvNtUdMNj/qFll92nU/uqP/ANsfO8ZwD9j4Z5kz4o2bQrMENjwXe1/b+iwPgqCR0Xz/AIvTHv8A/RKfAqf3Vn/NjgTjOC+U4aIhD8dWkmdV3R/6g0+lf/B+BwnR9r0V9f7w3JiBzNt/txyOMgYkbMw4sAu+MqnUruf5/Uvq1vmv+rGf5+UdSkisQNViEsTERB9eccKRjGI+V4fcpOMrG0ru0/6hIogCpud0U7kmLP8Abgo/6k0/+2/yX88fP8eGBOycK7VqJuPrt0K7NPbLL6pNOrBaSAF2GwswnYT6nDbe3WU4SuPghH2vP244HHjgjsuhx8UPxlS+ngu2r+29Fo8NQwQZIWf81uOcGyft9QUy1OpYk2C3tCmdQiJb+8Dxjg8ewXy2hEX8UPxNSZXeZ327yzNqRayt/VQT52axnf59RgmX/wCoOWElqdUlrGywQAQF973Ym38X8Ix8/wAYjHfLaERfxXfF1AZXW5j2soFjpWpHEhZ8p8W8YH/Oml9V/kPzxysY9GEv2HhXnMZ8VfpbdxdJgY0iBwWBjpfZvs5KuWr+Ad6A5SrUps1HTTpFnpFwR3FS4ZXNjAGOax6eP1bbGy4SIWMx2Uyuo7XyHdU0FDLLVoPllc5g02ZtRpzVc1ZikUeRotGkSDN6uX7JpftdRTQUqOzVrBRS1/ve7otqCSNTSzWkTtjgxz57+eCUss7QVRiCwUEAnxmSFkfSNyBuYOFlnFNFS+i6fL9jUalIq/7nMvmq60HZStI6FoFaFRDPdhi50yTpIIJN8FzXZ6quafL5dKzpnq1Jk7vvO6oqf3OmkJsx1DXH0APXkHWDBEEgG/IIkH0IM/HGANj8AflIB+I+YxOXiu6Qbl1i5IfsFaoaCrV/acwhIo6u7VaVN9GvUDSVWLgN4tovGJvZmVVslnnKgtTXL6GIuuqvpeD5rviJbywatlWXSWUjVJWRvpYo3yYEH0x2WO9Dnm8Ltu0exMpOZNLStSjlT3lF/rmihTMUidxqIDLurGdjiP7Foj5kUno0qqstZiXQMQUy9R0gnYa1X1xDqZF1QOyMEMEMRAvMGTwbweb4Eo1SAJi55gDk9MCG9UiURfcGF02VoUauRNaoi03OdRAaVFW8PcTo0l10qWvub2i+K/8AJNIV+1AtBSKNWktFRQFXQGqup009SyCoWTNt8cAWXeR64NRyZcEqmoIJJAsogz6WB+R6Ygs4+7KQ/gq3srkKNSu37VIopSc1CPo6itEPP8DVA/8AYxTznsmnd5emjKaiZirQzdVTKghKVXUu/hp0+8H9ZW645WvRKmHUqQSIIi4JUi/IMj54FC+XQbcYmCTIKgOAEELtz2TQbNrVoojZWvlq9RAULqlSjQqBl0MAxK1UVoIBOsDnBsl2Flzmsz3yIuVbKpUp1FX92JNBWq0zc0wSahi5QE2OkY4WlS1k6QGMFjEbIpdj/ZUE+gwR8iyoKhQhCbPFiZK2PqCPgRgS3unh74og7gux7O7HIGe77LU+9pvlhTWnlxVUB2qhjTGoakICnXqJG+84k96n8md53FDvO/7jvO6GrR+z6tWrfXqvr6/LHN+D+G3pacFVJBYCQsBiOJmATxMH5YLLGvBd0m4Lt+0Mvlhm8plxQQM1fJliKYCmlUpUu+Rr+PU7MZjw6SJ6IZDsenTzVWpnafd5Wm5BDh1BFSoyLpCoSdKCo4gRNJZIF8coGWCLRz8ceAA2jEBhiJUF86hdc/s+cvQqBKSZjM0syadUGn3hSkFBpVFpX8NQydcHgWvjy5Ff5PrVGoKtX9proStAP3arRVtOrUDSVW1gP4oiLxjkdAtYW28sY7sTticp3rukG5bHHpx7GNWHKusY8MWafspWYgApeNyefhg9X2IzCNpPdyRIOpo+en9TimNoYZ2lQeKuPwGJpmHsIlc/OKvYvbxy8wgcMyl1Y+F1W4WIkMGhlcGVKi1zJX9kKwBk07W94+v1el/0Mb/zMr8mmLSJZv8AT8f+DHOxWHeILhCWKNVh0uiZP2rVKfdnLI4/d6tTCGNNaAEjRsTRkif/ABG9Tlva8lSppk/0gRi6Fk19zwaWhiBTIJ0jUKjbGSRp7FZggH92ATuWNrTJ8Nh+tiCQN7MVRym4Ey0X2vpwHSYUnUeJRHph3J2t7YkrUVaIUOIEOsINFRQqxTB0qzhwCZHdqNVgRntH2xNZGVqKmahqDW+sKWqVXIjQJ/pSu4si4Hl/Yqu4JD0QAYOp2EH+7gWY9k6qRLUzJiVLkT8UE/DAithCYBEjiURZXAkiy1p+0CiqtU0ZqLTWmSKkDwUe5V1UoQjgaGvqWU929nn9t2NE0+5UN3bU+8DgN41UEgKgAuqsQLGItYgVP2FzLCQad+pYfeuNX9iq67tS3idTEC08LiDXwjj2hbiu6PEAdk+CLW9sS7yqdzqqU2JDa4CVqtWI0LqE1YiRamovOE07fg1/AGSsCoQnwqoDCmIgklPAVYFWBTe5lk+xFf69P/8AL/8AzwNPY6uSQClufH+KTjhXwo0I81xZW3fhMZj2y1Bh3AGrvY8anSKtZ6rKA1IjSdZUiLgJdSLrN7Sg1Mw5oj/4hNEB47v901MsPCZkkPEAAqIgDGzexle/iTrtV+/u4xk+xdYEgvRBHVn6A/U88R02FHePNTkrnu/C3zfth3jVWNGDUV0JFWIV/wBpGn+j8SgZiAv/AJNM8RgGT9pu7TLr3U9xqKkuIYs7sdQ7snT42Urqgg9YI3qexdcCQ1Jh/C5P2FfhjRPZCuVDEooP1iw+5TiRXwpHaHiVJZXBuE7V9r1ApaELQGLBmko5bM6dDshGoLWWXKnV3aggRfSl7bHZ6KOummoBYCDTDAuIpwrNqB28JRTfbCy+x1ctpBpz6tzt9HnGR7G17SaYB2JLQRwbL6HrcYjpMLvCiK25EPteSoVqWqJ8XeAOC37RLoVpxTf98LgEfuUt0HX9qdVJ6fdCGpqkll8JAANQRTDSxAYqWI1FjzA2b2JzAUtNOASN24MTGnbp1xonsZXKlgacD+JpPWPDx+HpJdLhdZCgtraQoZOPYr1PZeqBJan82/0+nzHXG1L2SrMJBTbq1+ABCmSemHfF0f7BL6CppCjTjXF7Mex2YpkB9AJEwSZH+HAP5sVeqfNv9OFHaeEBg1ArDdl4x4zNpmF2OSA1JO0ifsxcqUVeky1LabSYJF4E8X5HniHlFllHUgYuABu9B+k32iL/ADBOPBYXQr221x128lKdPF4hcRI+sNwRF/11uC1XNRrRAvPBJ22P646YdrUi4jTpdNhIut7ci4/HEwkgNA346HY9Cf0PIaLDBhYNQZhKNUqGo0CygXj9fL9DGjAsndqAfrMJj+t149fsnAsIU7wCeOk/rpgz+A6KZv8ASJ2F9z5/n12eqvP3wQMk/iMgsdiAYuPzF7YezSNo1FVQD5kepkn5DE7wpUGksSNyfrCSD5cjDlm4aoTuIgD1P4jC3iHAj3+kbCMpaff7WuQqU2QEnVFrXsCQLtjNV1nwiACp3FzMHbyjBqHZzj3QqTHQkem488EPZ8+/Uc+hA/4wIgON7c0ZMgAa8v2tjTb/ALacbqPxIwjl6TCvUZtIB2A0dFne3I564ofyYpJGmTzqJJ9TF+DuBtgVLsgSw0rcjT731FP0ZwoRcfr/AFPIdb1/xDzNMkbCJA2Qm5AtpMjGleqQx8ANztqm1rlQcbN2Wq701tuRxHrcX5MYC2SE2LDynDGtEQPfmkveQZcD7+ySz2bUEeGCTx4uD1EiDzbDC5kJZahBjYhr/OR92NzkiDIvHBPxFzJ3wvnEJgFQJMMwnbn3bX2vg4mB780DXi5/z8LejTLXBgkhpNon3ZjYW+Z88Pd4zjQwhudtt9QHXfaReYIkCe4Eyp0n0Ec7+UfCPjhinWkFtmW/kABJH3m/4YMhQOKZoswmmd+CeV2PrabfCQLYVd+7Zlnzv0+G/SNptjesxKipN5nyj6sbnr5/EASczX754BtIDEfYvnH68oAKIRqVhiGIZrDZR5dfj+uMV+zqo72nqHvOCNt6dM+fnPwwDJVmWFU6RpDPYHUWEqp1D3QkW/iODqipWU/RU1GWf/TUj43jHONoRMnNJK29pKs1Qf4bW41NGJEYd7Uqlqh4sBHIt9LoeY4kTeRhTGBWEPIXuMFeg3kjZOnqZB1IHz+WKlBGWowJk6hHqQQJsI32Mc4l5OpDoejL94xd7rvXWoRBKoTBOxA4tI4IsbDpe1hTAKydrCXt5L2blmA91tDA8RsJ+04VzGThNQ3HvjjffrbnY2GCZimUZbkzzHGpR+BwbMsbmmACwjpcQB8g33YuaLEIUjL1Asnkjw7X4HHEgkQPhMAzEqukHxGST5Tv+GM5jId3dfdP+FvyP4nGiiWAYSWJBA3IFwBPBgD0OHh0qu5m5EyXZwMM5t9FeOs/HFamuwAt5Yy2WJG6qeBpBA8paT8owqpKkzAYXtOlxyYJsRzfz4grLi65XZALAp1rCTvjanTAEtInYjrGw8/P5W3FSqa2EbQI+N/yP9nGKtQaog6do+wgfGBvzgIlNaIErLV3YiIBAgxYbjr6cbScBy6OGa+xA9828CbTbb9dSd2rEiNpmPLcCTHEY1VlGrwgBiGBDA20oAbCL26cb4LgpubrZMyAdLXg6re9eZII4kkxvEDqMCzuUsG2U/Z8vtHG4tIwSquwG4m4JsRzY8dMeyh1alUKxYG948PS1wwIMDzm84jiFIg2ckqTGY6fo49WjkxjzjS0DqInz2/wwT8cb1fCSqWP0mgFifLUCABcbekDDc2kKr0cTOgSFSkCJQzHp9mBUqssDA0/CJm3yI+zBK7FfE/7xebKHUdVZQJI3g2thCu/dE/S5SPparr+c8ScNB7lzWyLLbtCoSe7QwSSfSef15+WGMvkEFIAE6yCVAA023meTB+zzwKhkhpGpvG5t4SZNoJI9xZgTtbyw3kqqzMH3BHSRG/24hzoFkbW5jfTuWMrk2Lu2klQQABuxCKIE8WucPBvGBYMBO3GlQSObFWv5YDlM0VYtuEckeaEAMPy9DgmbzbUQ+j94apADtGmmpbSLbsYIMWFtxABryS66tNa0AwkO0EgqYgFZW+4JN4+jO8XPUyThTG1SuWJkmB4VnovhHrscaYya/1HL1+C+gzkjZQgMpPBGOg7OqjStxZEAMG53AiPP78c/lFlkBsCR94xRpmrQXUoBUKAR0MCxHG/37YsYYS0jisjaph7eSoZqoGcERJXe2x2ttsfSxxMzdflZ06oAvMF1ifhe/B8sM06ysBCkkoVIG4sAovE8kze5xq9AkqAY0KZH9YkfGABf+MeWLjYmVik2RqzAMyrAUwWEbidLfdv64WyyFKpPvLHga9wSLW2I+UYz3jCvqsYUlr+WrnykD0HlhymmrVpUmQ3QRq2mSNsFogMov7Wx4Eejfrp8/mGrLsgAuCYsYPhMi8cYo089UgTQv8A11wB6js6E09NzNwQPAw39Y4wEj2Qiy6W3dxUw6qYUowI1RIg3gmCQfPBP2hj5ExcTzBPO8/dgmZqaUZu77whhpU+H6KCZItzx5c4RPahj/5amPWsPT6mGtBIsPwlue1up/KZKvvMalAYhRJnVueu2/U4zSpMGJ1NIAja3g2mPhhPLds6hPc0l8jUvyOnrjI7UbU0U6PH026eWJyu3fhd0jN/kU61ZjALG/WOI8vM4n16IBUSYLmZIPFTr6DG38qvqgU6e0yWePTA6vbNUbpS62FQn5ar4kNcO5dnZv8AIrfLLejNR9bwVtK7GBOggWBtPAx6gKrzZjtMFOSb+4TxgtPNJNM1GpoysGfxoApAcMIZtVpHXD2Tp1Vlk7shgIljtcjYeeFF0SmluaBFv8UzMUnVZZHAi51Jz/YjE/JZFS86goBC05kkW3MC55JiAIx0OepZiopU9yAYnxNNjPS324jUaDI+g8d5cXFgGMbdPnhtN8jik1GZTYW8FtTHiIvZVEdLFj/mPyxtlQe9j3ToJGoCNSxYj01G9xAtjfs2O/MmLaWg3H7oA32sca/s6KSNRUh5JYyTGpX4NyoIsOfXHEzZE0AXRctTCk6mLapMxGqSQZ6WnC2Z7QnSsMURguu0alZWKqPebZvIX2xpnnKsdF2mVQzbbcgW8wP8O+JtTMVncHST5FdwTcDjmwFp64jLJDkQkZgmQ0km4BJKg8A+exvJta+MzjeqsaQNgoA+3A8Y+I+q5ewwBnDsPBEpuFudgL/LHRHMU9EagwKIbkXYnSR9nw+AxAyq+JP6y/eMa5jLIM1VDeFQlMjeJIAJgWne/U4s4O4Ky9rjrt5K7mclNRe6IBgkkmBzewPl9p3wF86xIp1BFmGqTfUZN/lF+eTbG1NHSG1F00wJufLxc9b3nB0RaxcEAy1pEEAogG17HVi1CxjrZa5nLyxKjSpNjGw0HUBO0y3wxkZgqztEgMSI2iTYjcHY4WFGpQ0GQwJMEjeLccX+XTDlNFamdMGSd+puSf8AYeVtsSCAgIJCKO2V/wC2P7w/LGr58VIC0kYzYEiDY8lT92EspXamzSgaQBBOxEmdvPBci5arqIiSbAyB4Tb9dcc9obJhCx5JElYrVDBikigEBijrIkgQdKyRfaRgIysiYYjyn8MHzZkVf6tD/McUuxD4D/WP34gOyi2/9I3Nzkcv2opy6j628e8/3TiMueLVSoVwDt4mm25IJkD8xilns0ylFSJdyL8WnGi9j1FLVCKeoiSQDJ564e14AukGk46FbZfLsx0gt13PWOvng2Y7PampdpFuWJn4TfGcjmYYEgm3HXUDFyOmGu2O0O9TSFI9Y8uhwDnuzx3Lmtblkm61pZp10LqpCQoUaavNlE6iPK5GNH7SqoSvdg33CvBv1k/bjfWNK+tD/O2MZvtSmhKsuogncfLkYSwmdJVurEaxdAq+0DrIZFBjofnBwDIOxaQDKqTqYGCW1TEG5AUmD6X4Wq0jVaUBEiL9Rc7TIEjFGpWFBfradlNtRDSvXzG/J5jFowGi1yqbMxcTNgsUqSIxeQACpmwBgCZtsRKT5jfCuQpNUgUvCJ06jYgAGAALg239dti2uQNTxPECCqXgkgFZt4rTP4zAJSrqrMLahVkBRwEAAFhPP4dMLVmLpgdkLTonw+KArMACDvBI5An4HYbz6tVU0wkTa46SRHHEcC1sAzWec+8Y4CC5O8enxPwwFcxCgtCWg7SbbW3/AFbAF0apjacmynZzKd22m+wN2LGfUk/LC2G+0GlgYaIESIne8dMKxjKrGXkletwYAoNA3JjLDxL6jbfcYJTzAp52rrJM0qcELJPkQB+GBUGgqQJggwNzcWGGchmFfO1WNPanT8NRbjcSB16R54s4PRyydrHrt5Jvs7NK+oUwwgkSFMXawKnbeIHTBmpeIhhpO6spPAUGbSv++CHtUJsjEzOleZYk7wLefnhX+ciPVT9295XdLEleQ21jtOLhYSZCxQ4QjLnqiMmuGQTBXf8AKca18urr3lJ4ZveAiATpEFeN9vzxoXLu2im40EgsbAwQDxDA+YwPtDI6b6SpEHwjzHHPWxO22OAvdcdFvUratKEaakydUSwN5DHffnBcgGDXBEk3t9U2+zAMxm9SHvEDQDDrvNyJHF7yPlh7s/LkAQ4dDMHmQCIPwxz+wQhY3rgrTNZcIjtJJOgEmNg9hYeZwtTq/R1WueeAekSZt8cP9o2pN/Z/zLhCvRdb6eb8ROr8Qw/QwNG7boqwg2SeckvRibVATfYGxJnFrM5kQy7HSQPOxNuthxtOJulmb3Ra4Oq9oFvDP0p+HlZqstQllYSqKTMnzLCNPQTPmfix3JLp6JTLgqA/Am3wPM39N79MZ7QzZd2kzAjaBzx8YwbK6yABAXSraZmxO+nTcjSML5+iRrJAMLIvGqFtI0+HaOdhggZMkIHsgQCquVy6siSJgIfiLj5T9uIvaWWLVH4AO/wH/E+WLmQH7tPNR9wxM7SyOosarxSDCFBu5tO+1idt/mDXw7yHFXMTTDmBJVVBZe5AkMFLW0iSF+d/t9MPZjKrSQy2qo3Nri4gRcC4OBZnNwioihVDKbQGMEGdwEAHXytthepVRjAK+IwxZwsiCYLG8WFlEHFiZVcMsnKuYq1IBPdiBIW7NA9SF+0jphTLOEVjMajqhbtEAeNtptJFhe2PVRUGrQKVVFiy1I3MQYN/icaZbtyrTpqvdUqawNw8bWJKyBbrjgwkQmSAZ/KP3qkpNWnTXVeGDNGltyfCPtwfM0Mmy6TUBM7h/GT6/hiX2pUot7gXVIkrIE7NyAbneL3M4n0Kmw0hrmxVZibEGJ2v8Dg20rSLIHVhMKpnuzVovoUkje/nheMOdpoQVmSSgJne5NjN7bfADCkYwqxl5XssHag2dyPk/fT1H34Z/a6dPO1DWYKhp0xJ/tH8Ps8sJUqkEEXIIt1vgtVic5V1LH7oWJB2DwZHni1gxIKydrmHN5KpVp0qodtQdFgypBDeLVHSCbR+eM1mpNGkANIggQd4Mxvad7YH2flZq1YgLrErwRqFo22BEeZxntEIXXugFibL1U3gCw+ibcHFskg2KxcoKGnZmtZLMDP1mkmTc6p3jptfnAHpDUx0u83094dI8MDwBYnmJuZwftLvUWq4I0Ak6SDqjUVtPMdeuDP2eJkErYFgOTAv62j5DDAd6g70B2ZpUUwoiBU1wCCoMhILAeUgYPkjobUdiN/OJ4v8YxipVuAA21O4FvcBi/qP9sHyOWuDphQxEzf3WA+wYh0ZUInMAtc1mlZSL3I+i/1gYkrAnzwnKmR+8IPDFPvPHMdSeuKHalMd2x0rtte/iUxf0xydLK6yWApj1UX2EzAMW35jyvNCmC0qa1SCJCtChRm4af61P8MFOWp/x+fiT8sQmyiRJ0i4BXSAZPnudzaL+WKH832sNAvtr0/AhdM9NyvGGOaBqSlteTo0J1MvSm2of2qfpjV8vTvqLHyJTbpv92JS5NdMrBjoFVd7cTPPOHKlOBpIiFNvQdccWcVwq3iAqeX7RUADULAWhvvjEzOIGqaiwAZo1eImy3UC0Xjn1BxYy9S1zHhXTYmbXEiw9T18sRO1aLeNp2K7zzpGw5/KMV6LRmViu45YC0zLFKiGnUDEzp1qDp3BPQXA4Bvg1Ud6yI6qXDHWQBDcgSIItz54n9qZIoW5IBvbaJE88j7cX8tTC96OpB8veUX8uvkMPcQIhKZmIlygawsoG0arEaTDQbcEWJ34xSqdgl2YpceosRa1xa02wPL9j95DMwAliBpv4WNtU8xwMWsubtEg6+PIkmfK4xBeRoi6NpEG6iVMnTVaVwilASRG58mP2YDTzNBTCGWPhBhYubXUGL8zhurlNNRVMHYHeY0mJ+z5Yxncmi05RADrpX5/pyN/QD4AY6TGqmGyBF1jtWmVfxGZEi/G33zhLDvarS4MydN77XNvL0wljErdsr2OD+g3ktqbXX1H3jDOfYfttSf+1+D/AJ4UmBfa3nz0G+GMy+rNVjpI/c8iLeIG2/li5gu9Y+2NRyTvZ5BNZgSP3hKkehM332weggZ6pBtTgAk/WZbz5Bf1GFckx7wxMd7bkEaGgdPpDfzw5WULTzJWBDaSIgTCwT8I+3Fp1ysdtoWe2aZ7mtBHung+Z3nCfaecqJUWI0MoB2mdJP1dtucUe0L0qiyQWAAtvOwk7cjzIwt2jldSglTqFhfkCPd6b39Pjw7kQi8rARhzYlbEGfcTmdsNZKsxYJIgk2j+Fr7+uNKymFAUnWFkx4QCirvwTtf1xkAKe8JiJiSYkzO5k7x8epwZMtSYh0ovatSUZSQYA4jcjHM5HLa9KcgSokXAI8+ukXtLDFt3FSlqkagoLjzgaubbTGF/ZiiNNR+YifqgXAngiJjgtgqRLGGVFYB7wAk8rlizMxHi1uJt4d/DuOgH54q5nMsagcnSUYaVmZPuwbD6waOCvlglKvTJbSZZXciAdixNzsvxIkMPLEwo7OFAaNJjadg4nUfqwN53sDiScxkqAMogKfQkA3MBj6b2+WHM1mdr7loniVb7sDo9lV2UKqMV3DTTPSDJYAyOk+cYyuTckM6jShk6tAWDK31N52Im/wAsNMTqqzQ6dFQyWeZadKDYkBrmxCEkfGCefjvjftXMJGmfE8m4gx6PE3A32jzxMrV6RpIdaqweWuBCi4ax3CsB842xipkC+llYleDoVg2rYguJ0kyZW324S2mAZV1zyRATXabioAwHiZdLAbFgVUfMR6Yeoa1LN73nBiQTyBA+jaecDyGWGhCzMYMzp0yCAZ8Itt63w+lQKkeKC/lvqESZFxB26YF25E3SVPoPAViNmf4a+8AP4fEYbp1RDFdyXJPABaPQz0/RXdx3opMrLAJMkRAgKBB0/W6mx5w3UqaaZAUQJvqm0zyN9rY4jRTOqjZrMI9SzA34mQBq3M7zj3aBApRJnVTjk/0xO2Hc3SLVAogkEzf+EldvJhbzOF+0aJEgR/SUvFv9NTcW2k4KbII6wKD2zVVqngV1AUDxqykmTJhrn1whOKPbVbWyNyaYn5tfE6MYtbtleywf0G8lug29R94xUWlOcqSJiip2mfG3HJv92JqtEHpB+WKXZ9Xvc9UhSP3IADCNXjMGOnI9MWMJoSsra3aaOCPmUjML3a7uCdQI3XTIkWP+nCVbMGao0mKhWRc+7DnjhG+7BnzDAI5gi4JJMhVVtTTyZLn+xgDOAGJ/8QsVhiNEIpUce8mlfUeeNECFgEyqVWi/7sqQuiSwaQz6ZERBmxiLfaCHM3oFolwRLGLzAYTvsR0xOSsNel4lSFLNeZPvS/VYMiIxmgzFZUyb2YwL6WiQG0m7mInzEDAkFSCE7l9egrZVPPUySSAdybCIO2JWdypNQsrzYxqWT7smOl/x88GeiXY63JPRZCgHaTJY7cEehGDDs4R77D0ZAI2+kpj0njEi11zr2S2TyLd+CzByyMQVXRaeQJmRwescY2zWVpVBoO4I1+BwJ0gggkCDMLAN9Vwd8FfKBYXU5OkxLAwIm2lQL+c7/Iucy4DVBqadVMgkpuWAMWkEDpHGJzXUQFrlcjTpovdoQTZi6OREExcjm+52wejWUqIB07gECwPUREeKYmYOPZZfCFZ2jSpiJuwJNgJNwfgcCXJkMvjOkQIgxAuBtMfCbRirVzE2T2ZYusJWqItSFYggaBTpsFDAsKkHUeADII9JnAg5AbQAIIU8gp4xGk2NxMeZ6xg9YOF1BjamX9GJ8VtwLkadx1wevkBoIpr4jG7fVN+IkSbWEnD8wGqXl3IdHs5IFQpTYW+gvinY2EE34tYYVzHaSa7FEUBI1avO0Ipj4xMiMOVXNMDwMabn3VYBkYySQRAAPQHf1xEzrD9ocGl4Ros17BABYb8XN7Y4GTKnKnezc2hIVWV9rrquIsPEAbjoOZ4xZoZcBS7bRM8kRf5/gMc32fmEVzZabGyRed5BJv0HG20DFk5pgkE+C3Fx63up8piPgJcJUBwFkkzeNiZBLBFPT3mA9NQZY6DDVNAxBkQmmbDqpJ3M3UiDe2Emq+BS4GktTJjqXdzN9/F84tigmUF9JWCyjUDcQZgiBxf+ztjiVMLXMdmU0Y6Sw2JEn6R4gzuLi4364VrZEE6AyhQyNe3uuGKecjYevTDPbDDvIYAggD8YPEfEz0tOJmTzEByIA1GDMCIEeI3iI2GBzEBNawFY7fqaqgIEAosel44GJeHM+sFNrp9Ekj3mG5JJ23+7CmMqtaoV6vBfQZyRKRuPUYsUrZ9zf+hU2jhn5O2+IoOLFKoTnqgdQJojwzNtbWNrn9Xw/C6FZO1T1m8ktVosy6GUrqsWEEBCjAmA2o+J3PG4t0AuaUju1TvXIUhVgkQFm48NIESJbbTcXwHO+zeVavrqsyqIOhATfU0km8TIFo2POL8U6QUUQAu8L9I+ZN3O2+3JFo0nPiAFgtbNyknqVhScvU/eggkJUqBVBJ+qyyY0yYEkGIBwbK09VVxqY6YjUxZoKqdMsTzHXYc3wvWNJtPeksWud4m8fSufISdpw+HSnqiSxh1KgsxFuSSdtVrbnfEyNEBnULVqfiLCyghSbw0TI23lidzMYZTM+JdMF1kwTHLKTsZ3NrbYm5aqzJBIIZ4KhWEyCGJBcxsZH4SMVP2KmtcDSI0MY4nWsn9dcC9wFippsJuELMLqdRsxBi4j3YPi67YxnsgST4AqsoWdSgiDLXEmSARMTiP2xlScyIQhFKmAo8ceIwZGm4g2Nl+VntWjPdACB3gLSeAG6nnETEJgEyvZXIyoYLqUgQWcG0W96nbBv5NXTr0LtOkrTn+9oifL7cJdmodLwTpCJszDxCmNXunf3bHBKXazsXAUaA2mdQFtWmYifPAOfB+6mI1TLdlkg+HiIV1AiZsNAAvzGC5VCBpNipgXm4AIvz4SJ9D1xF/lN2QNTqMPEE947wDe5636RGKvZOaFRXgyVaDf6QA6mRaJHGIqTF0dMibLPaBMKRYFxMnYgGfgf1vjmh2gWNRqlLWWe+2mUGlYm8xuD/z2DVAL8Hfy6fl8scb2dnAZYKrKatQkEiwJRgb9RPHxwLDI0TCIKV7SryARSZQtvdOkC5idgeg+GNsr2w5UpUJKMN+R523++3OHc7WBSr4VUHuwsQNR19Ou3XCOTyWogxK33JUGIkSAfj08sXaZBp9buVCuCKoy96ov2oGim4A1RBVoVwoPuk2U8Re5uNhilTSQCsqZkEAi148B4290x5HEbtDKwJCIEM6l1O0xBVoIlSL3BBED+1MGWrHw0agIv4KgBZRzDf8AiDzseu84WQCJTmugx3rp8/mitMuyzpEyscG+8AESZm8TCnEyhmFSnLkQpUM2kvA0oGufyw1UyujLgM5YsfE/A1b+ETbiPPAaq0yj96pgsLqrlXGlRBIF7+Z64DKnMfK0z2dWqwdXVgQI0nbclTYXmeBuMLYXyaUgCKOrROzGYNpEm/Te98HxkV/qFeswdqDeSyTAxVzDRn2MkTSAtz42t626HbEhz4T6YosGbOw/h/dyQp41v4S3PqI/OxhBYrJ2sYcJ3J+oWqWYgqvDe4vrEBj/AAja8nG9TZlWQ0RqKg/ZK2HAEDFLK0xpNjAMQumICg7G3JxHznYFNqjyXF+HPBI242xae6BqsemMxuLIZ7MBILKxj0E7wd+h3GGgamokqukRpFhEdSJn02sPhFp9m0mqEANoDhCzOZJkhiB9VTAk4pp7O0CDdj1hgQfMEDbAuPeT5f6mNDZgN81quYTV+6VFgjWRAAOoEpI3JAJP9kc4zmu29NfV0SPdY7kncCL2O/AwvUpd3llKM1MgamI0yZWWnUrc3sMD/Z6kKWzTjVJu1JYgm16Y6RgmjMueQ3VT8xmQzFtMngaXgmZJLaJXg2BxSp9otUo6CpAAiTYz/DqIJgWm34YE1Nl2rs0m/jQx5zo+wTjNRHVSTXJAB2dCTE7Du5gxbDYJ7koOaDYo+X7Q7vLlI0i6j61wbwpbbb4Yn/txElGEEgkFanDareHn7MPHs3MSYqVDABsUO/8A7Un4YFTSuYh6hnb3J2JiBTMdMBE7t6J0HVZPaxdEI1JBBMK5nS3MbSB0t54vdi50OgYCLkHe53m9+u/XESvk6y02c1WAUwQSvUA7Uz1+zFfsGjNHVMlyYMztZforzfbA1OyiZEqd2j21KTEJMtv4TvePeAa8cmAbXxAo+0aoAqJCrZRpkx6lpPqcUu1c0aVZwuXFYMdYJYjTKiVgKeZv5x6g/lJz/wDRj++fxTEiw080yLzKVPtMxmKfzQ/ni32LXpVkGhTKn+jJEkcEFhBvY7bzzeeM/U4yg/8AuH/Rg/ZOedq9Nf2YJN9es+GBv7o+++JBMWHmhc0HUq1URCysaZVtgNdLxT4Y968zFuuOe7WQJWYKpSCJBIsdM2K7bg2OLebzgL0hEBWpqL/+Ys/cPliH7Rt/8VU6Fl+2mn44s0Rf7LPxB6v3T9HN66ZRjPBmPEDPHWRx5YUzXYtbQAjB99XeNtc6YIF/DHWxmb4XyOYgtqjaBEGTI443t1OOnpyyKCIst/CR7sxJO8EDbYeRgHCDorNJ5ABm8LmKHZzUVAYqWaWOjaSSN+dt8bxij23TCusTdFNyTeT1xOxi1r1CvYYM/wDg3ktKjeE+mK9cA5w3ImnuDGztziQ1PUCI3tGGcxk0Wq1kA7lm8GkAG5i3O3584tYSIKyNrdoDgr9MMJAqtBn6VPkAH6B6dcKV3IczVeTvanvc76BhwdkUen+X8sebsijtA+SfiuLJusdhDVFy6kLd2k1CxGlNpsZ07kXj7MOGpGqKjgTIhUAjSvEGOcMHsejawt/Cn+nA6+VpICZ+xP8ATtiSJELg4AypFatINIsSNMGYjbiOIOB5usGCE/UH+dz+OGsrlxUNBWnxoNtwIDElvNhA5MnoYp1/ZSixEg2AA92wHHu8mT88CS0CCmSSZXLM452xrm84FUwo2N/hjpavsXl4sGuf4fjuvrjU+xuXiYa39Wf8uODmTqiJJGiJns4Upd4jSGKaeLaY97oYB/5xHynbDLEhRFhBMx6xfjFnNd1Upd09MlVJAAYg/uzpB8JBjn0vhEez2UEzR21/Ta+mG69CPkcG2wj0QGPcpzPFjlHLR49BHW5pzNt5nFD2eEZdR01D/EcI500+47rQwS8QdhS0kGdyDEjqPXFPsvLd2iL5cnznf4j5YU89W+9G0XUgVw2YrAgyhGx4Mx8wJ+OGatNSNiPOYwTtTsVXfWtmNmsLxsZiegxEz+T0A6wVUAy0CIi5kD4/DAQHGxTg6BcLbsjL0tBFRlZgzC7b+IxuekYp5fLZYOvuczDfwnocRzRRTSkWYtItIPiJE9A04p0stlTyZ84/LDspmZKSXNAywqgp5TqP7zfniX2nk6FXUEZB4V0ktYnxSDJkiNN/9xgn7JlTbUPmv4jHm7FysfR/wflgwSO8pRDTaFF7FyminV1LpBJgRGxaTHxFx8MWKNdRSJciQPCTEmJIIB89vQeWC0chlUHhWnPU6Sf9vhj3fUQHVYg2hRva+3ywRfJJKgN0De5S+1axZwSCPCIkQYvFsJ6sOdr1g1SQOAPWCbnziMJYxqsF5XsMIIotB3LFRiFJEyBIjf4eeF/5faNLkwRBDIDboSInDFU+E+h+7CYMHGls9jXMOYd681t2q9lVuU937TY9qo30n/2j+eLOQ7eyzLTDsgbWjOSpAKOxVkDaveUaWI4lt+OdvjyvjR6GmP4rA+Kq/wBlfynbNIlCz0oOXkjTB7/Wd5qW8MeEwPPHn7bod34n96nT/o6YJV2Cd42hiZAOqUIBjVEkDEFHOCg+eJ6OmP4hR8RVP8iug9ne7/aK50KEDRQ1QWYguNalgYXu7AWsTtx1sUoYgCSoIubExIF9gJ+eOT7Dy5Yh/oiw8zBB+ABPxjHQ6sZ+IqDNAC0cM05JKYzC0++G2gCSAd+g3+GB5mjSCkBrw0G8NcwPIxB6XOFQdz5/7Y1q3K/E/ZH44RnvoFay21T2Y7sE6I986YJI0cTPP+84PVNIhimnaViw3aCIgG2k4lqbYxRsotwMd0mtgpyaXVHM0qEvBhTtBMg6iA0E3Eaft2OMijSlYIgOZuY0GQB8IU/HCBHiPoPvOM1G8JPx+V/wxPSCdAoDTGpVFqVL+GNU7mQNIIgddU2v8RgFOnTemgfSVLHWDyhCW6ke9hVmjGiHcdPxviA/gpLOKjUDl17gu66R3WqzksSAtY+EjQAJ4IIiLzgB7by4AMqf3LEgo5PeB20jwmLrpsN/nhLOUSp0/V/D9fbhMTONQNY65CyOmqM6oJVyrn8mQdNWD4JlHtp8NTT9YvZgONseXtbJyJaAzal8L+FNCN3TjcGS6hhyomxkQnMY11Hriejp/wBQu+Krf2K3Hbo35/8ATb88YPbbGyq/wQD7Wxgr54x3XniBSp7lJxNU/wAis5SozAlgQZ6zg8YFlbA+pwbVjBxP1Xc17nZ5JwzOS//Z"/>
          <p:cNvSpPr>
            <a:spLocks noChangeAspect="1" noChangeArrowheads="1"/>
          </p:cNvSpPr>
          <p:nvPr/>
        </p:nvSpPr>
        <p:spPr bwMode="auto">
          <a:xfrm>
            <a:off x="155575" y="-2147888"/>
            <a:ext cx="306705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4" descr="data:image/jpeg;base64,/9j/4AAQSkZJRgABAQAAAQABAAD/2wCEAAkGBhMSERUUEhQWFRQWGBoaFxgYGBgdGhgbGxgZGhgYHhgYHSYeGB4jHR0aIC8gJCcpLCwtGB4yNTAqNScrLCkBCQoKDgwOGg8PGiwlHyQsKSwsLCwsLCwsLCwsLCosLCwvLC8vKSwsLCwsLCwsLCwsLCwsLCwsLCksLCwsLCwsLP/AABEIAQ8AugMBIgACEQEDEQH/xAAbAAADAAMBAQAAAAAAAAAAAAADBAUBAgYAB//EAEoQAAIBAgUBBQQHAwsCBAcBAAECEQMhAAQSMUFRBRMiYXEGMoGRQlKhscHR8BQjYhUWM3KCkqKy0uHxB1NDY3ODJDREk6PC0xf/xAAbAQACAwEBAQAAAAAAAAAAAAACAwEEBQAGB//EADMRAAEDAgMECAYDAQEAAAAAAAEAAhEDIQQSMQVRYXETIjJBkaHR8BQVM4GxwUJS4fEj/9oADAMBAAIRAxEAPwANBJgC5MDBK1MoYax23Bj4jAqRNo3tGC1cs2jVxY7HafEVHkJM/njyWGwza0lxXs9pbQqYVzWsAMjvn1C2TLM0hRMCTcc42XJv0+0fnjda5pkNFgYf+qTDH0Uw3ouKbvEzxjq2EDDAlV6G1qlRsuAkc/VSWyjgTp+70xrTy7EkAbenOKFXNgAiJm2JwrmeBIi0k3wyngczSTIKXU2y9rwAAR9/VFORffT9o/PGn7O3/BB+44PTyrm8N6sY/wB/sw6nZ5vsDHA/G2IOFot7T/BF81xLuywff/qldw0kQZG/6GNlyrng/GMPNSBcGSNQN56cbeZwYZIdWPqfyGOfh6LLEnyUU9p4qoJAb5+qmfsb9PtH54yMi/T7R+eKiZZJuf8AEcJUqqagCeL3O8efniG4ek4EibclLtpYlpAIbfn6pc5N+n3YyMm8bfaMUO6Q7R8Ccbtk4RmBYQJ3wIo0CY63kjOPxQEw3z9VLbJuACRY7XHScD/Z26fIg/di8uVDQJI0jiJmwG4PngVXs7z+Yn7owZw9Fpgk+/slt2ninCQ1vn6qMMsxMWnpIn78Y/Zm6cxxuTH34oZmgaaE2KjgfltgWWqGbT4bxFhM7x+eGNwdNwkOS3bYxDSAWgePqgt2ZU+r9o/PGhyFSJ029Rin+2E+f6+zGubzXgIHNj+PnthQwTphP+cS0m0++Kkmg3TfbzO0YwaDcgj19YnzE87Yfy9WX0rYgWJ2BNhvzuQOoGLNTLqyhdgB4bHwwOJ46qdvtxYOCpg6ny9FWZtnEOEw3wPquUqIRvbGuGc7RKsVNiP1Y8jphfGdWYGPLQvR4Sq6tRa92pW9BgNJOwibTbmw39MXc0wAljv6SfLpb+6J+kcQ8s0FT0g4YJNQx5bbWHp7qjy/5vYESCvP7cMPZyQ1YSR9GAALkCBAWTvYfYesYbydLWgAMabGd5geKPP4c4xVyVhG4N/Tm30YHijeBffGvZ9Q6vCQAw+Mg2AHXf5Y0Kklpy6rCpwHDPon0yKjcavXb5YTzzIjWjcMI2BEWgX44HOH1y7Tcn42/wAI/HC+fyCABmPO1vmPj+GKdI9frOme5W6wlktbAHetqefBExE9SAMHFdyRFvQT9pwtlKyoohb3FgOvXBxnzxAPQ/7b4404PVZ4qelkS5/2CDXE6QZs0bkdV44mMZ/k8ncgj+0fxxjNBip4OoEHbeP98eTIVRbxR5uPww18wCHAJdOLjKSt17NOwYAeS/74mZHs+KsyfpczzPOKn8muegP9Y/lhanlJeIuJ5PBviGPOU9fyRPaJb1PPVOdxbj+7/vgGZyulZtdlHM3YeeCjJH9E/ljSrliGQHbV1nYE4BjjI68/ZG9oDT1I+6I+XdyShAAAG5Bm56EHcb40YVl4+1fwP4Y20PcrME+fFuD5YHUzrruD8RH4YM5iYEFLaWtF8wSPanabhCGQ2uRpMmCIwz2LnAULGRPlwNtp6k/HA6mY1vLKIA8PJJJvaLRA674fytJNIGm8CY3J62wTwBTgt8FDHE1Ja7TSVudL7wen+2JuYUSRwP19kEfoYYztEKpZTqA67/MflhJlYINMkiJ55A85kkDnfEYdgF2kwuxTyYa4CUaj2azBmG4O0XNhqj6wFlK7yreWGsj2hfS08QZv5QdiehPod7F7NzwIg+E7kee5aeOs3jzGwe2csJ1LuZJEecFj0BNiOt/PDpk5XJEQMzVP7TrF3kiF+gL+6CRqvwTJA4BHwSnDGdzBcgmTAj7T9vXzk84XxiYgRUcvb4AzhmHgpK+1FGB7393/AHxRb21yoUBBUkGZKiSeZvzt5b3MY4DHse9p7Gw1OzZ8V87xO1q+IIc+LcF3Ob9t6LWUVAP6ok/4uvHxMnC9P2tpARDzMiwtzvP6vjjsZjDRs2gN/iqhxTyZXfL/ANQKRA1CoDzCj/VgP88suZMVB/ZUn56rY4fGcANlYdvZBCN2Nqu7V13ND23y4J1JUItFltvNtUdMNj/qFll92nU/uqP/ANsfO8ZwD9j4Z5kz4o2bQrMENjwXe1/b+iwPgqCR0Xz/AIvTHv8A/RKfAqf3Vn/NjgTjOC+U4aIhD8dWkmdV3R/6g0+lf/B+BwnR9r0V9f7w3JiBzNt/txyOMgYkbMw4sAu+MqnUruf5/Uvq1vmv+rGf5+UdSkisQNViEsTERB9eccKRjGI+V4fcpOMrG0ru0/6hIogCpud0U7kmLP8Abgo/6k0/+2/yX88fP8eGBOycK7VqJuPrt0K7NPbLL6pNOrBaSAF2GwswnYT6nDbe3WU4SuPghH2vP244HHjgjsuhx8UPxlS+ngu2r+29Fo8NQwQZIWf81uOcGyft9QUy1OpYk2C3tCmdQiJb+8Dxjg8ewXy2hEX8UPxNSZXeZ327yzNqRayt/VQT52axnf59RgmX/wCoOWElqdUlrGywQAQF973Ym38X8Ix8/wAYjHfLaERfxXfF1AZXW5j2soFjpWpHEhZ8p8W8YH/Oml9V/kPzxysY9GEv2HhXnMZ8VfpbdxdJgY0iBwWBjpfZvs5KuWr+Ad6A5SrUps1HTTpFnpFwR3FS4ZXNjAGOax6eP1bbGy4SIWMx2Uyuo7XyHdU0FDLLVoPllc5g02ZtRpzVc1ZikUeRotGkSDN6uX7JpftdRTQUqOzVrBRS1/ve7otqCSNTSzWkTtjgxz57+eCUss7QVRiCwUEAnxmSFkfSNyBuYOFlnFNFS+i6fL9jUalIq/7nMvmq60HZStI6FoFaFRDPdhi50yTpIIJN8FzXZ6quafL5dKzpnq1Jk7vvO6oqf3OmkJsx1DXH0APXkHWDBEEgG/IIkH0IM/HGANj8AflIB+I+YxOXiu6Qbl1i5IfsFaoaCrV/acwhIo6u7VaVN9GvUDSVWLgN4tovGJvZmVVslnnKgtTXL6GIuuqvpeD5rviJbywatlWXSWUjVJWRvpYo3yYEH0x2WO9Dnm8Ltu0exMpOZNLStSjlT3lF/rmihTMUidxqIDLurGdjiP7Foj5kUno0qqstZiXQMQUy9R0gnYa1X1xDqZF1QOyMEMEMRAvMGTwbweb4Eo1SAJi55gDk9MCG9UiURfcGF02VoUauRNaoi03OdRAaVFW8PcTo0l10qWvub2i+K/8AJNIV+1AtBSKNWktFRQFXQGqup009SyCoWTNt8cAWXeR64NRyZcEqmoIJJAsogz6WB+R6Ygs4+7KQ/gq3srkKNSu37VIopSc1CPo6itEPP8DVA/8AYxTznsmnd5emjKaiZirQzdVTKghKVXUu/hp0+8H9ZW645WvRKmHUqQSIIi4JUi/IMj54FC+XQbcYmCTIKgOAEELtz2TQbNrVoojZWvlq9RAULqlSjQqBl0MAxK1UVoIBOsDnBsl2Flzmsz3yIuVbKpUp1FX92JNBWq0zc0wSahi5QE2OkY4WlS1k6QGMFjEbIpdj/ZUE+gwR8iyoKhQhCbPFiZK2PqCPgRgS3unh74og7gux7O7HIGe77LU+9pvlhTWnlxVUB2qhjTGoakICnXqJG+84k96n8md53FDvO/7jvO6GrR+z6tWrfXqvr6/LHN+D+G3pacFVJBYCQsBiOJmATxMH5YLLGvBd0m4Lt+0Mvlhm8plxQQM1fJliKYCmlUpUu+Rr+PU7MZjw6SJ6IZDsenTzVWpnafd5Wm5BDh1BFSoyLpCoSdKCo4gRNJZIF8coGWCLRz8ceAA2jEBhiJUF86hdc/s+cvQqBKSZjM0syadUGn3hSkFBpVFpX8NQydcHgWvjy5Ff5PrVGoKtX9proStAP3arRVtOrUDSVW1gP4oiLxjkdAtYW28sY7sTticp3rukG5bHHpx7GNWHKusY8MWafspWYgApeNyefhg9X2IzCNpPdyRIOpo+en9TimNoYZ2lQeKuPwGJpmHsIlc/OKvYvbxy8wgcMyl1Y+F1W4WIkMGhlcGVKi1zJX9kKwBk07W94+v1el/0Mb/zMr8mmLSJZv8AT8f+DHOxWHeILhCWKNVh0uiZP2rVKfdnLI4/d6tTCGNNaAEjRsTRkif/ABG9Tlva8lSppk/0gRi6Fk19zwaWhiBTIJ0jUKjbGSRp7FZggH92ATuWNrTJ8Nh+tiCQN7MVRym4Ey0X2vpwHSYUnUeJRHph3J2t7YkrUVaIUOIEOsINFRQqxTB0qzhwCZHdqNVgRntH2xNZGVqKmahqDW+sKWqVXIjQJ/pSu4si4Hl/Yqu4JD0QAYOp2EH+7gWY9k6qRLUzJiVLkT8UE/DAithCYBEjiURZXAkiy1p+0CiqtU0ZqLTWmSKkDwUe5V1UoQjgaGvqWU929nn9t2NE0+5UN3bU+8DgN41UEgKgAuqsQLGItYgVP2FzLCQad+pYfeuNX9iq67tS3idTEC08LiDXwjj2hbiu6PEAdk+CLW9sS7yqdzqqU2JDa4CVqtWI0LqE1YiRamovOE07fg1/AGSsCoQnwqoDCmIgklPAVYFWBTe5lk+xFf69P/8AL/8AzwNPY6uSQClufH+KTjhXwo0I81xZW3fhMZj2y1Bh3AGrvY8anSKtZ6rKA1IjSdZUiLgJdSLrN7Sg1Mw5oj/4hNEB47v901MsPCZkkPEAAqIgDGzexle/iTrtV+/u4xk+xdYEgvRBHVn6A/U88R02FHePNTkrnu/C3zfth3jVWNGDUV0JFWIV/wBpGn+j8SgZiAv/AJNM8RgGT9pu7TLr3U9xqKkuIYs7sdQ7snT42Urqgg9YI3qexdcCQ1Jh/C5P2FfhjRPZCuVDEooP1iw+5TiRXwpHaHiVJZXBuE7V9r1ApaELQGLBmko5bM6dDshGoLWWXKnV3aggRfSl7bHZ6KOummoBYCDTDAuIpwrNqB28JRTfbCy+x1ctpBpz6tzt9HnGR7G17SaYB2JLQRwbL6HrcYjpMLvCiK25EPteSoVqWqJ8XeAOC37RLoVpxTf98LgEfuUt0HX9qdVJ6fdCGpqkll8JAANQRTDSxAYqWI1FjzA2b2JzAUtNOASN24MTGnbp1xonsZXKlgacD+JpPWPDx+HpJdLhdZCgtraQoZOPYr1PZeqBJan82/0+nzHXG1L2SrMJBTbq1+ABCmSemHfF0f7BL6CppCjTjXF7Mex2YpkB9AJEwSZH+HAP5sVeqfNv9OFHaeEBg1ArDdl4x4zNpmF2OSA1JO0ifsxcqUVeky1LabSYJF4E8X5HniHlFllHUgYuABu9B+k32iL/ADBOPBYXQr221x128lKdPF4hcRI+sNwRF/11uC1XNRrRAvPBJ22P646YdrUi4jTpdNhIut7ci4/HEwkgNA346HY9Cf0PIaLDBhYNQZhKNUqGo0CygXj9fL9DGjAsndqAfrMJj+t149fsnAsIU7wCeOk/rpgz+A6KZv8ASJ2F9z5/n12eqvP3wQMk/iMgsdiAYuPzF7YezSNo1FVQD5kepkn5DE7wpUGksSNyfrCSD5cjDlm4aoTuIgD1P4jC3iHAj3+kbCMpaff7WuQqU2QEnVFrXsCQLtjNV1nwiACp3FzMHbyjBqHZzj3QqTHQkem488EPZ8+/Uc+hA/4wIgON7c0ZMgAa8v2tjTb/ALacbqPxIwjl6TCvUZtIB2A0dFne3I564ofyYpJGmTzqJJ9TF+DuBtgVLsgSw0rcjT731FP0ZwoRcfr/AFPIdb1/xDzNMkbCJA2Qm5AtpMjGleqQx8ANztqm1rlQcbN2Wq701tuRxHrcX5MYC2SE2LDynDGtEQPfmkveQZcD7+ySz2bUEeGCTx4uD1EiDzbDC5kJZahBjYhr/OR92NzkiDIvHBPxFzJ3wvnEJgFQJMMwnbn3bX2vg4mB780DXi5/z8LejTLXBgkhpNon3ZjYW+Z88Pd4zjQwhudtt9QHXfaReYIkCe4Eyp0n0Ec7+UfCPjhinWkFtmW/kABJH3m/4YMhQOKZoswmmd+CeV2PrabfCQLYVd+7Zlnzv0+G/SNptjesxKipN5nyj6sbnr5/EASczX754BtIDEfYvnH68oAKIRqVhiGIZrDZR5dfj+uMV+zqo72nqHvOCNt6dM+fnPwwDJVmWFU6RpDPYHUWEqp1D3QkW/iODqipWU/RU1GWf/TUj43jHONoRMnNJK29pKs1Qf4bW41NGJEYd7Uqlqh4sBHIt9LoeY4kTeRhTGBWEPIXuMFeg3kjZOnqZB1IHz+WKlBGWowJk6hHqQQJsI32Mc4l5OpDoejL94xd7rvXWoRBKoTBOxA4tI4IsbDpe1hTAKydrCXt5L2blmA91tDA8RsJ+04VzGThNQ3HvjjffrbnY2GCZimUZbkzzHGpR+BwbMsbmmACwjpcQB8g33YuaLEIUjL1Asnkjw7X4HHEgkQPhMAzEqukHxGST5Tv+GM5jId3dfdP+FvyP4nGiiWAYSWJBA3IFwBPBgD0OHh0qu5m5EyXZwMM5t9FeOs/HFamuwAt5Yy2WJG6qeBpBA8paT8owqpKkzAYXtOlxyYJsRzfz4grLi65XZALAp1rCTvjanTAEtInYjrGw8/P5W3FSqa2EbQI+N/yP9nGKtQaog6do+wgfGBvzgIlNaIErLV3YiIBAgxYbjr6cbScBy6OGa+xA9828CbTbb9dSd2rEiNpmPLcCTHEY1VlGrwgBiGBDA20oAbCL26cb4LgpubrZMyAdLXg6re9eZII4kkxvEDqMCzuUsG2U/Z8vtHG4tIwSquwG4m4JsRzY8dMeyh1alUKxYG948PS1wwIMDzm84jiFIg2ckqTGY6fo49WjkxjzjS0DqInz2/wwT8cb1fCSqWP0mgFifLUCABcbekDDc2kKr0cTOgSFSkCJQzHp9mBUqssDA0/CJm3yI+zBK7FfE/7xebKHUdVZQJI3g2thCu/dE/S5SPparr+c8ScNB7lzWyLLbtCoSe7QwSSfSef15+WGMvkEFIAE6yCVAA023meTB+zzwKhkhpGpvG5t4SZNoJI9xZgTtbyw3kqqzMH3BHSRG/24hzoFkbW5jfTuWMrk2Lu2klQQABuxCKIE8WucPBvGBYMBO3GlQSObFWv5YDlM0VYtuEckeaEAMPy9DgmbzbUQ+j94apADtGmmpbSLbsYIMWFtxABryS66tNa0AwkO0EgqYgFZW+4JN4+jO8XPUyThTG1SuWJkmB4VnovhHrscaYya/1HL1+C+gzkjZQgMpPBGOg7OqjStxZEAMG53AiPP78c/lFlkBsCR94xRpmrQXUoBUKAR0MCxHG/37YsYYS0jisjaph7eSoZqoGcERJXe2x2ttsfSxxMzdflZ06oAvMF1ifhe/B8sM06ysBCkkoVIG4sAovE8kze5xq9AkqAY0KZH9YkfGABf+MeWLjYmVik2RqzAMyrAUwWEbidLfdv64WyyFKpPvLHga9wSLW2I+UYz3jCvqsYUlr+WrnykD0HlhymmrVpUmQ3QRq2mSNsFogMov7Wx4Eejfrp8/mGrLsgAuCYsYPhMi8cYo089UgTQv8A11wB6js6E09NzNwQPAw39Y4wEj2Qiy6W3dxUw6qYUowI1RIg3gmCQfPBP2hj5ExcTzBPO8/dgmZqaUZu77whhpU+H6KCZItzx5c4RPahj/5amPWsPT6mGtBIsPwlue1up/KZKvvMalAYhRJnVueu2/U4zSpMGJ1NIAja3g2mPhhPLds6hPc0l8jUvyOnrjI7UbU0U6PH026eWJyu3fhd0jN/kU61ZjALG/WOI8vM4n16IBUSYLmZIPFTr6DG38qvqgU6e0yWePTA6vbNUbpS62FQn5ar4kNcO5dnZv8AIrfLLejNR9bwVtK7GBOggWBtPAx6gKrzZjtMFOSb+4TxgtPNJNM1GpoysGfxoApAcMIZtVpHXD2Tp1Vlk7shgIljtcjYeeFF0SmluaBFv8UzMUnVZZHAi51Jz/YjE/JZFS86goBC05kkW3MC55JiAIx0OepZiopU9yAYnxNNjPS324jUaDI+g8d5cXFgGMbdPnhtN8jik1GZTYW8FtTHiIvZVEdLFj/mPyxtlQe9j3ToJGoCNSxYj01G9xAtjfs2O/MmLaWg3H7oA32sca/s6KSNRUh5JYyTGpX4NyoIsOfXHEzZE0AXRctTCk6mLapMxGqSQZ6WnC2Z7QnSsMURguu0alZWKqPebZvIX2xpnnKsdF2mVQzbbcgW8wP8O+JtTMVncHST5FdwTcDjmwFp64jLJDkQkZgmQ0km4BJKg8A+exvJta+MzjeqsaQNgoA+3A8Y+I+q5ewwBnDsPBEpuFudgL/LHRHMU9EagwKIbkXYnSR9nw+AxAyq+JP6y/eMa5jLIM1VDeFQlMjeJIAJgWne/U4s4O4Ky9rjrt5K7mclNRe6IBgkkmBzewPl9p3wF86xIp1BFmGqTfUZN/lF+eTbG1NHSG1F00wJufLxc9b3nB0RaxcEAy1pEEAogG17HVi1CxjrZa5nLyxKjSpNjGw0HUBO0y3wxkZgqztEgMSI2iTYjcHY4WFGpQ0GQwJMEjeLccX+XTDlNFamdMGSd+puSf8AYeVtsSCAgIJCKO2V/wC2P7w/LGr58VIC0kYzYEiDY8lT92EspXamzSgaQBBOxEmdvPBci5arqIiSbAyB4Tb9dcc9obJhCx5JElYrVDBikigEBijrIkgQdKyRfaRgIysiYYjyn8MHzZkVf6tD/McUuxD4D/WP34gOyi2/9I3Nzkcv2opy6j628e8/3TiMueLVSoVwDt4mm25IJkD8xilns0ylFSJdyL8WnGi9j1FLVCKeoiSQDJ564e14AukGk46FbZfLsx0gt13PWOvng2Y7PampdpFuWJn4TfGcjmYYEgm3HXUDFyOmGu2O0O9TSFI9Y8uhwDnuzx3Lmtblkm61pZp10LqpCQoUaavNlE6iPK5GNH7SqoSvdg33CvBv1k/bjfWNK+tD/O2MZvtSmhKsuogncfLkYSwmdJVurEaxdAq+0DrIZFBjofnBwDIOxaQDKqTqYGCW1TEG5AUmD6X4Wq0jVaUBEiL9Rc7TIEjFGpWFBfradlNtRDSvXzG/J5jFowGi1yqbMxcTNgsUqSIxeQACpmwBgCZtsRKT5jfCuQpNUgUvCJ06jYgAGAALg239dti2uQNTxPECCqXgkgFZt4rTP4zAJSrqrMLahVkBRwEAAFhPP4dMLVmLpgdkLTonw+KArMACDvBI5An4HYbz6tVU0wkTa46SRHHEcC1sAzWec+8Y4CC5O8enxPwwFcxCgtCWg7SbbW3/AFbAF0apjacmynZzKd22m+wN2LGfUk/LC2G+0GlgYaIESIne8dMKxjKrGXkletwYAoNA3JjLDxL6jbfcYJTzAp52rrJM0qcELJPkQB+GBUGgqQJggwNzcWGGchmFfO1WNPanT8NRbjcSB16R54s4PRyydrHrt5Jvs7NK+oUwwgkSFMXawKnbeIHTBmpeIhhpO6spPAUGbSv++CHtUJsjEzOleZYk7wLefnhX+ciPVT9295XdLEleQ21jtOLhYSZCxQ4QjLnqiMmuGQTBXf8AKca18urr3lJ4ZveAiATpEFeN9vzxoXLu2im40EgsbAwQDxDA+YwPtDI6b6SpEHwjzHHPWxO22OAvdcdFvUratKEaakydUSwN5DHffnBcgGDXBEk3t9U2+zAMxm9SHvEDQDDrvNyJHF7yPlh7s/LkAQ4dDMHmQCIPwxz+wQhY3rgrTNZcIjtJJOgEmNg9hYeZwtTq/R1WueeAekSZt8cP9o2pN/Z/zLhCvRdb6eb8ROr8Qw/QwNG7boqwg2SeckvRibVATfYGxJnFrM5kQy7HSQPOxNuthxtOJulmb3Ra4Oq9oFvDP0p+HlZqstQllYSqKTMnzLCNPQTPmfix3JLp6JTLgqA/Am3wPM39N79MZ7QzZd2kzAjaBzx8YwbK6yABAXSraZmxO+nTcjSML5+iRrJAMLIvGqFtI0+HaOdhggZMkIHsgQCquVy6siSJgIfiLj5T9uIvaWWLVH4AO/wH/E+WLmQH7tPNR9wxM7SyOosarxSDCFBu5tO+1idt/mDXw7yHFXMTTDmBJVVBZe5AkMFLW0iSF+d/t9MPZjKrSQy2qo3Nri4gRcC4OBZnNwioihVDKbQGMEGdwEAHXytthepVRjAK+IwxZwsiCYLG8WFlEHFiZVcMsnKuYq1IBPdiBIW7NA9SF+0jphTLOEVjMajqhbtEAeNtptJFhe2PVRUGrQKVVFiy1I3MQYN/icaZbtyrTpqvdUqawNw8bWJKyBbrjgwkQmSAZ/KP3qkpNWnTXVeGDNGltyfCPtwfM0Mmy6TUBM7h/GT6/hiX2pUot7gXVIkrIE7NyAbneL3M4n0Kmw0hrmxVZibEGJ2v8Dg20rSLIHVhMKpnuzVovoUkje/nheMOdpoQVmSSgJne5NjN7bfADCkYwqxl5XssHag2dyPk/fT1H34Z/a6dPO1DWYKhp0xJ/tH8Ps8sJUqkEEXIIt1vgtVic5V1LH7oWJB2DwZHni1gxIKydrmHN5KpVp0qodtQdFgypBDeLVHSCbR+eM1mpNGkANIggQd4Mxvad7YH2flZq1YgLrErwRqFo22BEeZxntEIXXugFibL1U3gCw+ibcHFskg2KxcoKGnZmtZLMDP1mkmTc6p3jptfnAHpDUx0u83094dI8MDwBYnmJuZwftLvUWq4I0Ak6SDqjUVtPMdeuDP2eJkErYFgOTAv62j5DDAd6g70B2ZpUUwoiBU1wCCoMhILAeUgYPkjobUdiN/OJ4v8YxipVuAA21O4FvcBi/qP9sHyOWuDphQxEzf3WA+wYh0ZUInMAtc1mlZSL3I+i/1gYkrAnzwnKmR+8IPDFPvPHMdSeuKHalMd2x0rtte/iUxf0xydLK6yWApj1UX2EzAMW35jyvNCmC0qa1SCJCtChRm4af61P8MFOWp/x+fiT8sQmyiRJ0i4BXSAZPnudzaL+WKH832sNAvtr0/AhdM9NyvGGOaBqSlteTo0J1MvSm2of2qfpjV8vTvqLHyJTbpv92JS5NdMrBjoFVd7cTPPOHKlOBpIiFNvQdccWcVwq3iAqeX7RUADULAWhvvjEzOIGqaiwAZo1eImy3UC0Xjn1BxYy9S1zHhXTYmbXEiw9T18sRO1aLeNp2K7zzpGw5/KMV6LRmViu45YC0zLFKiGnUDEzp1qDp3BPQXA4Bvg1Ud6yI6qXDHWQBDcgSIItz54n9qZIoW5IBvbaJE88j7cX8tTC96OpB8veUX8uvkMPcQIhKZmIlygawsoG0arEaTDQbcEWJ34xSqdgl2YpceosRa1xa02wPL9j95DMwAliBpv4WNtU8xwMWsubtEg6+PIkmfK4xBeRoi6NpEG6iVMnTVaVwilASRG58mP2YDTzNBTCGWPhBhYubXUGL8zhurlNNRVMHYHeY0mJ+z5Yxncmi05RADrpX5/pyN/QD4AY6TGqmGyBF1jtWmVfxGZEi/G33zhLDvarS4MydN77XNvL0wljErdsr2OD+g3ktqbXX1H3jDOfYfttSf+1+D/AJ4UmBfa3nz0G+GMy+rNVjpI/c8iLeIG2/li5gu9Y+2NRyTvZ5BNZgSP3hKkehM332weggZ6pBtTgAk/WZbz5Bf1GFckx7wxMd7bkEaGgdPpDfzw5WULTzJWBDaSIgTCwT8I+3Fp1ysdtoWe2aZ7mtBHung+Z3nCfaecqJUWI0MoB2mdJP1dtucUe0L0qiyQWAAtvOwk7cjzIwt2jldSglTqFhfkCPd6b39Pjw7kQi8rARhzYlbEGfcTmdsNZKsxYJIgk2j+Fr7+uNKymFAUnWFkx4QCirvwTtf1xkAKe8JiJiSYkzO5k7x8epwZMtSYh0ovatSUZSQYA4jcjHM5HLa9KcgSokXAI8+ukXtLDFt3FSlqkagoLjzgaubbTGF/ZiiNNR+YifqgXAngiJjgtgqRLGGVFYB7wAk8rlizMxHi1uJt4d/DuOgH54q5nMsagcnSUYaVmZPuwbD6waOCvlglKvTJbSZZXciAdixNzsvxIkMPLEwo7OFAaNJjadg4nUfqwN53sDiScxkqAMogKfQkA3MBj6b2+WHM1mdr7loniVb7sDo9lV2UKqMV3DTTPSDJYAyOk+cYyuTckM6jShk6tAWDK31N52Im/wAsNMTqqzQ6dFQyWeZadKDYkBrmxCEkfGCefjvjftXMJGmfE8m4gx6PE3A32jzxMrV6RpIdaqweWuBCi4ax3CsB842xipkC+llYleDoVg2rYguJ0kyZW324S2mAZV1zyRATXabioAwHiZdLAbFgVUfMR6Yeoa1LN73nBiQTyBA+jaecDyGWGhCzMYMzp0yCAZ8Itt63w+lQKkeKC/lvqESZFxB26YF25E3SVPoPAViNmf4a+8AP4fEYbp1RDFdyXJPABaPQz0/RXdx3opMrLAJMkRAgKBB0/W6mx5w3UqaaZAUQJvqm0zyN9rY4jRTOqjZrMI9SzA34mQBq3M7zj3aBApRJnVTjk/0xO2Hc3SLVAogkEzf+EldvJhbzOF+0aJEgR/SUvFv9NTcW2k4KbII6wKD2zVVqngV1AUDxqykmTJhrn1whOKPbVbWyNyaYn5tfE6MYtbtleywf0G8lug29R94xUWlOcqSJiip2mfG3HJv92JqtEHpB+WKXZ9Xvc9UhSP3IADCNXjMGOnI9MWMJoSsra3aaOCPmUjML3a7uCdQI3XTIkWP+nCVbMGao0mKhWRc+7DnjhG+7BnzDAI5gi4JJMhVVtTTyZLn+xgDOAGJ/8QsVhiNEIpUce8mlfUeeNECFgEyqVWi/7sqQuiSwaQz6ZERBmxiLfaCHM3oFolwRLGLzAYTvsR0xOSsNel4lSFLNeZPvS/VYMiIxmgzFZUyb2YwL6WiQG0m7mInzEDAkFSCE7l9egrZVPPUySSAdybCIO2JWdypNQsrzYxqWT7smOl/x88GeiXY63JPRZCgHaTJY7cEehGDDs4R77D0ZAI2+kpj0njEi11zr2S2TyLd+CzByyMQVXRaeQJmRwescY2zWVpVBoO4I1+BwJ0gggkCDMLAN9Vwd8FfKBYXU5OkxLAwIm2lQL+c7/Iucy4DVBqadVMgkpuWAMWkEDpHGJzXUQFrlcjTpovdoQTZi6OREExcjm+52wejWUqIB07gECwPUREeKYmYOPZZfCFZ2jSpiJuwJNgJNwfgcCXJkMvjOkQIgxAuBtMfCbRirVzE2T2ZYusJWqItSFYggaBTpsFDAsKkHUeADII9JnAg5AbQAIIU8gp4xGk2NxMeZ6xg9YOF1BjamX9GJ8VtwLkadx1wevkBoIpr4jG7fVN+IkSbWEnD8wGqXl3IdHs5IFQpTYW+gvinY2EE34tYYVzHaSa7FEUBI1avO0Ipj4xMiMOVXNMDwMabn3VYBkYySQRAAPQHf1xEzrD9ocGl4Ros17BABYb8XN7Y4GTKnKnezc2hIVWV9rrquIsPEAbjoOZ4xZoZcBS7bRM8kRf5/gMc32fmEVzZabGyRed5BJv0HG20DFk5pgkE+C3Fx63up8piPgJcJUBwFkkzeNiZBLBFPT3mA9NQZY6DDVNAxBkQmmbDqpJ3M3UiDe2Emq+BS4GktTJjqXdzN9/F84tigmUF9JWCyjUDcQZgiBxf+ztjiVMLXMdmU0Y6Sw2JEn6R4gzuLi4364VrZEE6AyhQyNe3uuGKecjYevTDPbDDvIYAggD8YPEfEz0tOJmTzEByIA1GDMCIEeI3iI2GBzEBNawFY7fqaqgIEAosel44GJeHM+sFNrp9Ekj3mG5JJ23+7CmMqtaoV6vBfQZyRKRuPUYsUrZ9zf+hU2jhn5O2+IoOLFKoTnqgdQJojwzNtbWNrn9Xw/C6FZO1T1m8ktVosy6GUrqsWEEBCjAmA2o+J3PG4t0AuaUju1TvXIUhVgkQFm48NIESJbbTcXwHO+zeVavrqsyqIOhATfU0km8TIFo2POL8U6QUUQAu8L9I+ZN3O2+3JFo0nPiAFgtbNyknqVhScvU/eggkJUqBVBJ+qyyY0yYEkGIBwbK09VVxqY6YjUxZoKqdMsTzHXYc3wvWNJtPeksWud4m8fSufISdpw+HSnqiSxh1KgsxFuSSdtVrbnfEyNEBnULVqfiLCyghSbw0TI23lidzMYZTM+JdMF1kwTHLKTsZ3NrbYm5aqzJBIIZ4KhWEyCGJBcxsZH4SMVP2KmtcDSI0MY4nWsn9dcC9wFippsJuELMLqdRsxBi4j3YPi67YxnsgST4AqsoWdSgiDLXEmSARMTiP2xlScyIQhFKmAo8ceIwZGm4g2Nl+VntWjPdACB3gLSeAG6nnETEJgEyvZXIyoYLqUgQWcG0W96nbBv5NXTr0LtOkrTn+9oifL7cJdmodLwTpCJszDxCmNXunf3bHBKXazsXAUaA2mdQFtWmYifPAOfB+6mI1TLdlkg+HiIV1AiZsNAAvzGC5VCBpNipgXm4AIvz4SJ9D1xF/lN2QNTqMPEE947wDe5636RGKvZOaFRXgyVaDf6QA6mRaJHGIqTF0dMibLPaBMKRYFxMnYgGfgf1vjmh2gWNRqlLWWe+2mUGlYm8xuD/z2DVAL8Hfy6fl8scb2dnAZYKrKatQkEiwJRgb9RPHxwLDI0TCIKV7SryARSZQtvdOkC5idgeg+GNsr2w5UpUJKMN+R523++3OHc7WBSr4VUHuwsQNR19Ou3XCOTyWogxK33JUGIkSAfj08sXaZBp9buVCuCKoy96ov2oGim4A1RBVoVwoPuk2U8Re5uNhilTSQCsqZkEAi148B4290x5HEbtDKwJCIEM6l1O0xBVoIlSL3BBED+1MGWrHw0agIv4KgBZRzDf8AiDzseu84WQCJTmugx3rp8/mitMuyzpEyscG+8AESZm8TCnEyhmFSnLkQpUM2kvA0oGufyw1UyujLgM5YsfE/A1b+ETbiPPAaq0yj96pgsLqrlXGlRBIF7+Z64DKnMfK0z2dWqwdXVgQI0nbclTYXmeBuMLYXyaUgCKOrROzGYNpEm/Te98HxkV/qFeswdqDeSyTAxVzDRn2MkTSAtz42t626HbEhz4T6YosGbOw/h/dyQp41v4S3PqI/OxhBYrJ2sYcJ3J+oWqWYgqvDe4vrEBj/AAja8nG9TZlWQ0RqKg/ZK2HAEDFLK0xpNjAMQumICg7G3JxHznYFNqjyXF+HPBI242xae6BqsemMxuLIZ7MBILKxj0E7wd+h3GGgamokqukRpFhEdSJn02sPhFp9m0mqEANoDhCzOZJkhiB9VTAk4pp7O0CDdj1hgQfMEDbAuPeT5f6mNDZgN81quYTV+6VFgjWRAAOoEpI3JAJP9kc4zmu29NfV0SPdY7kncCL2O/AwvUpd3llKM1MgamI0yZWWnUrc3sMD/Z6kKWzTjVJu1JYgm16Y6RgmjMueQ3VT8xmQzFtMngaXgmZJLaJXg2BxSp9otUo6CpAAiTYz/DqIJgWm34YE1Nl2rs0m/jQx5zo+wTjNRHVSTXJAB2dCTE7Du5gxbDYJ7koOaDYo+X7Q7vLlI0i6j61wbwpbbb4Yn/txElGEEgkFanDareHn7MPHs3MSYqVDABsUO/8A7Un4YFTSuYh6hnb3J2JiBTMdMBE7t6J0HVZPaxdEI1JBBMK5nS3MbSB0t54vdi50OgYCLkHe53m9+u/XESvk6y02c1WAUwQSvUA7Uz1+zFfsGjNHVMlyYMztZforzfbA1OyiZEqd2j21KTEJMtv4TvePeAa8cmAbXxAo+0aoAqJCrZRpkx6lpPqcUu1c0aVZwuXFYMdYJYjTKiVgKeZv5x6g/lJz/wDRj++fxTEiw080yLzKVPtMxmKfzQ/ni32LXpVkGhTKn+jJEkcEFhBvY7bzzeeM/U4yg/8AuH/Rg/ZOedq9Nf2YJN9es+GBv7o+++JBMWHmhc0HUq1URCysaZVtgNdLxT4Y968zFuuOe7WQJWYKpSCJBIsdM2K7bg2OLebzgL0hEBWpqL/+Ys/cPliH7Rt/8VU6Fl+2mn44s0Rf7LPxB6v3T9HN66ZRjPBmPEDPHWRx5YUzXYtbQAjB99XeNtc6YIF/DHWxmb4XyOYgtqjaBEGTI443t1OOnpyyKCIst/CR7sxJO8EDbYeRgHCDorNJ5ABm8LmKHZzUVAYqWaWOjaSSN+dt8bxij23TCusTdFNyTeT1xOxi1r1CvYYM/wDg3ktKjeE+mK9cA5w3ImnuDGztziQ1PUCI3tGGcxk0Wq1kA7lm8GkAG5i3O3584tYSIKyNrdoDgr9MMJAqtBn6VPkAH6B6dcKV3IczVeTvanvc76BhwdkUen+X8sebsijtA+SfiuLJusdhDVFy6kLd2k1CxGlNpsZ07kXj7MOGpGqKjgTIhUAjSvEGOcMHsejawt/Cn+nA6+VpICZ+xP8ATtiSJELg4AypFatINIsSNMGYjbiOIOB5usGCE/UH+dz+OGsrlxUNBWnxoNtwIDElvNhA5MnoYp1/ZSixEg2AA92wHHu8mT88CS0CCmSSZXLM452xrm84FUwo2N/hjpavsXl4sGuf4fjuvrjU+xuXiYa39Wf8uODmTqiJJGiJns4Upd4jSGKaeLaY97oYB/5xHynbDLEhRFhBMx6xfjFnNd1Upd09MlVJAAYg/uzpB8JBjn0vhEez2UEzR21/Ta+mG69CPkcG2wj0QGPcpzPFjlHLR49BHW5pzNt5nFD2eEZdR01D/EcI500+47rQwS8QdhS0kGdyDEjqPXFPsvLd2iL5cnznf4j5YU89W+9G0XUgVw2YrAgyhGx4Mx8wJ+OGatNSNiPOYwTtTsVXfWtmNmsLxsZiegxEz+T0A6wVUAy0CIi5kD4/DAQHGxTg6BcLbsjL0tBFRlZgzC7b+IxuekYp5fLZYOvuczDfwnocRzRRTSkWYtItIPiJE9A04p0stlTyZ84/LDspmZKSXNAywqgp5TqP7zfniX2nk6FXUEZB4V0ktYnxSDJkiNN/9xgn7JlTbUPmv4jHm7FysfR/wflgwSO8pRDTaFF7FyminV1LpBJgRGxaTHxFx8MWKNdRSJciQPCTEmJIIB89vQeWC0chlUHhWnPU6Sf9vhj3fUQHVYg2hRva+3ywRfJJKgN0De5S+1axZwSCPCIkQYvFsJ6sOdr1g1SQOAPWCbnziMJYxqsF5XsMIIotB3LFRiFJEyBIjf4eeF/5faNLkwRBDIDboSInDFU+E+h+7CYMHGls9jXMOYd681t2q9lVuU937TY9qo30n/2j+eLOQ7eyzLTDsgbWjOSpAKOxVkDaveUaWI4lt+OdvjyvjR6GmP4rA+Kq/wBlfynbNIlCz0oOXkjTB7/Wd5qW8MeEwPPHn7bod34n96nT/o6YJV2Cd42hiZAOqUIBjVEkDEFHOCg+eJ6OmP4hR8RVP8iug9ne7/aK50KEDRQ1QWYguNalgYXu7AWsTtx1sUoYgCSoIubExIF9gJ+eOT7Dy5Yh/oiw8zBB+ABPxjHQ6sZ+IqDNAC0cM05JKYzC0++G2gCSAd+g3+GB5mjSCkBrw0G8NcwPIxB6XOFQdz5/7Y1q3K/E/ZH44RnvoFay21T2Y7sE6I986YJI0cTPP+84PVNIhimnaViw3aCIgG2k4lqbYxRsotwMd0mtgpyaXVHM0qEvBhTtBMg6iA0E3Eaft2OMijSlYIgOZuY0GQB8IU/HCBHiPoPvOM1G8JPx+V/wxPSCdAoDTGpVFqVL+GNU7mQNIIgddU2v8RgFOnTemgfSVLHWDyhCW6ke9hVmjGiHcdPxviA/gpLOKjUDl17gu66R3WqzksSAtY+EjQAJ4IIiLzgB7by4AMqf3LEgo5PeB20jwmLrpsN/nhLOUSp0/V/D9fbhMTONQNY65CyOmqM6oJVyrn8mQdNWD4JlHtp8NTT9YvZgONseXtbJyJaAzal8L+FNCN3TjcGS6hhyomxkQnMY11Hriejp/wBQu+Krf2K3Hbo35/8ATb88YPbbGyq/wQD7Wxgr54x3XniBSp7lJxNU/wAis5SozAlgQZ6zg8YFlbA+pwbVjBxP1Xc17nZ5JwzOS//Z"/>
          <p:cNvSpPr>
            <a:spLocks noChangeAspect="1" noChangeArrowheads="1"/>
          </p:cNvSpPr>
          <p:nvPr/>
        </p:nvSpPr>
        <p:spPr bwMode="auto">
          <a:xfrm>
            <a:off x="307975" y="-1995488"/>
            <a:ext cx="306705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1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161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tmm.chicagodistributioncenter.com/IsbnImages/97802262765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316053"/>
            <a:ext cx="1728191" cy="25225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i.ebayimg.com/t/Placing-the-Enlightment-Thinking-Geographically-About-the-Charles-W-J-Withers-/00/s/NTAwWDMzMw==/z/ko8AAOxyT7NR6BhF/$T2eC16R,%21ygE9s7HJEk%29BR6BhF%21tH%21%7E%7E60_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00" y="305292"/>
            <a:ext cx="1681677" cy="25225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www.ashgate.com/images/97807546604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456" y="328449"/>
            <a:ext cx="1815831" cy="25101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://img1.imagesbn.com/p/9780754678502_p0_v1_s260x4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786" y="316053"/>
            <a:ext cx="1643744" cy="25225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http://images.kalahari.net/img/2005/07/11/28337940_0_Img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68381"/>
            <a:ext cx="1728190" cy="255083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http://ecx.images-amazon.com/images/I/7123vIN%2BT-L._SL500_SY344_BO1,204,203,200_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00" y="3250670"/>
            <a:ext cx="1699990" cy="25685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 descr="http://i43.tower.com/images/mm100939120/galileo-courtier-practice-science-in-culture-absolutism-mario-biagioli-paperback-cover-ar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223" y="3268381"/>
            <a:ext cx="1683719" cy="255083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 descr="http://tmm.chicagodistributioncenter.com/IsbnImages/978022648726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28449"/>
            <a:ext cx="1660951" cy="25101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4" name="Picture 20" descr="http://www.nhbs.com/images/jackets_resizer_xlarge/14/148878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2" t="-488" r="1032" b="488"/>
          <a:stretch/>
        </p:blipFill>
        <p:spPr bwMode="auto">
          <a:xfrm>
            <a:off x="7326000" y="3255796"/>
            <a:ext cx="1692857" cy="25748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press.uchicago.edu/dms/ucp/books/jacket/0226/13/0226136728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456" y="3268381"/>
            <a:ext cx="1614903" cy="2562313"/>
          </a:xfrm>
          <a:prstGeom prst="rect">
            <a:avLst/>
          </a:prstGeom>
          <a:noFill/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324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walmartimages.com/i/p/09/78/08/98/62/0978089862348_500X5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7" r="17923"/>
          <a:stretch/>
        </p:blipFill>
        <p:spPr bwMode="auto">
          <a:xfrm>
            <a:off x="708544" y="1808308"/>
            <a:ext cx="2612644" cy="406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en/1/16/Easter_Origins_Western_Civ_Cov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632" y="1820340"/>
            <a:ext cx="2790562" cy="406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tudien-von-zeitfragen.de/reOrient/assets/images/reOrient256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16" y="1808308"/>
            <a:ext cx="2724386" cy="406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Caslon Pro Bold"/>
                <a:cs typeface="Adobe Caslon Pro Bold"/>
              </a:rPr>
              <a:t>Anti-</a:t>
            </a:r>
            <a:r>
              <a:rPr lang="en-US" dirty="0" err="1" smtClean="0">
                <a:latin typeface="Adobe Caslon Pro Bold"/>
                <a:cs typeface="Adobe Caslon Pro Bold"/>
              </a:rPr>
              <a:t>eurocentrikus</a:t>
            </a:r>
            <a:r>
              <a:rPr lang="en-US" dirty="0" smtClean="0">
                <a:latin typeface="Adobe Caslon Pro Bold"/>
                <a:cs typeface="Adobe Caslon Pro Bold"/>
              </a:rPr>
              <a:t> </a:t>
            </a:r>
            <a:r>
              <a:rPr lang="en-US" dirty="0" err="1" smtClean="0">
                <a:latin typeface="Adobe Caslon Pro Bold"/>
                <a:cs typeface="Adobe Caslon Pro Bold"/>
              </a:rPr>
              <a:t>történetírás</a:t>
            </a:r>
            <a:endParaRPr lang="en-US" dirty="0">
              <a:latin typeface="Adobe Caslon Pro Bold"/>
              <a:cs typeface="Adobe Caslon Pro Bold"/>
            </a:endParaRPr>
          </a:p>
        </p:txBody>
      </p:sp>
      <p:sp>
        <p:nvSpPr>
          <p:cNvPr id="10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690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0" y="456669"/>
            <a:ext cx="1648775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5413" y="456671"/>
            <a:ext cx="1638732" cy="256854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099" y="456668"/>
            <a:ext cx="1664418" cy="256854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093" y="456671"/>
            <a:ext cx="1700375" cy="2568543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2700" y="3174469"/>
            <a:ext cx="1988054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200" y="456668"/>
            <a:ext cx="1510305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6456" y="3174468"/>
            <a:ext cx="1690103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8100" y="3174469"/>
            <a:ext cx="1813393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799" y="3174469"/>
            <a:ext cx="1746611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9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547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6868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3400" b="1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A tudományos tudás politikai gazdaságtana</a:t>
            </a:r>
            <a:endParaRPr lang="hu-HU" sz="3400" b="1" dirty="0">
              <a:solidFill>
                <a:srgbClr val="000000"/>
              </a:solidFill>
              <a:latin typeface="Adobe Caslon Pro Bold"/>
              <a:cs typeface="Adobe Caslon Pro Bold"/>
            </a:endParaRPr>
          </a:p>
        </p:txBody>
      </p:sp>
      <p:pic>
        <p:nvPicPr>
          <p:cNvPr id="82948" name="Picture 2" descr="C:\Makovsky\_ELTE-TTK\D 1\Kutatók Éjszakája\circuit_of_cul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29" y="1231158"/>
            <a:ext cx="5795971" cy="524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66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8969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92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400" y="254000"/>
            <a:ext cx="5905500" cy="6032500"/>
          </a:xfrm>
          <a:prstGeom prst="rect">
            <a:avLst/>
          </a:prstGeom>
        </p:spPr>
      </p:pic>
      <p:sp>
        <p:nvSpPr>
          <p:cNvPr id="3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112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48913"/>
            <a:ext cx="6223000" cy="42731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762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Adobe Caslon Pro Bold"/>
                <a:cs typeface="Adobe Caslon Pro Bold"/>
              </a:rPr>
              <a:t>Diszciplináris</a:t>
            </a:r>
            <a:r>
              <a:rPr lang="en-US" dirty="0" smtClean="0">
                <a:latin typeface="Adobe Caslon Pro Bold"/>
                <a:cs typeface="Adobe Caslon Pro Bold"/>
              </a:rPr>
              <a:t> </a:t>
            </a:r>
            <a:r>
              <a:rPr lang="en-US" dirty="0" err="1" smtClean="0">
                <a:latin typeface="Adobe Caslon Pro Bold"/>
                <a:cs typeface="Adobe Caslon Pro Bold"/>
              </a:rPr>
              <a:t>határok</a:t>
            </a:r>
            <a:r>
              <a:rPr lang="en-US" dirty="0" smtClean="0">
                <a:latin typeface="Adobe Caslon Pro Bold"/>
                <a:cs typeface="Adobe Caslon Pro Bold"/>
              </a:rPr>
              <a:t>?</a:t>
            </a:r>
            <a:endParaRPr lang="en-US" dirty="0">
              <a:latin typeface="Adobe Caslon Pro Bold"/>
              <a:cs typeface="Adobe Caslon Pro 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5762" y="4956939"/>
            <a:ext cx="8450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>
                <a:latin typeface="Adobe Caslon Pro"/>
                <a:cs typeface="Adobe Caslon Pro"/>
              </a:rPr>
              <a:t>„Azt akarom, hogy gondolkozz a dobozon kívül”, „most eredj vissza a fülkédbe” – utasítja a robot főnök irodai beosztottjait. A </a:t>
            </a:r>
            <a:r>
              <a:rPr lang="hu-HU" i="1" dirty="0">
                <a:latin typeface="Adobe Caslon Pro"/>
                <a:cs typeface="Adobe Caslon Pro"/>
              </a:rPr>
              <a:t>think-outside-the-box</a:t>
            </a:r>
            <a:r>
              <a:rPr lang="hu-HU" dirty="0">
                <a:latin typeface="Adobe Caslon Pro"/>
                <a:cs typeface="Adobe Caslon Pro"/>
              </a:rPr>
              <a:t> (gondolkodj a dobozon kívül) kifejezés az innovatív, kreatív megoldások, új értelmezések lehetőségét, az adott rendszereken kívüli gondolkodást jelenti (megfelelő magyar fordítás a kifejezésre nincsen).</a:t>
            </a:r>
            <a:endParaRPr lang="hu-HU" b="1" dirty="0">
              <a:latin typeface="Adobe Caslon Pro"/>
              <a:cs typeface="Adobe Caslon Pro"/>
            </a:endParaRPr>
          </a:p>
          <a:p>
            <a:pPr algn="ctr"/>
            <a:r>
              <a:rPr lang="hu-HU" u="sng" dirty="0">
                <a:latin typeface="Adobe Caslon Pro"/>
                <a:cs typeface="Adobe Caslon Pro"/>
                <a:hlinkClick r:id="rId3"/>
              </a:rPr>
              <a:t>http://www.savagechickens.com</a:t>
            </a:r>
            <a:endParaRPr lang="hu-HU" b="1" dirty="0">
              <a:latin typeface="Adobe Caslon Pro"/>
              <a:cs typeface="Adobe Caslon Pro"/>
            </a:endParaRPr>
          </a:p>
        </p:txBody>
      </p:sp>
      <p:sp>
        <p:nvSpPr>
          <p:cNvPr id="7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108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50800"/>
            <a:ext cx="8420100" cy="6315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4200" y="6365875"/>
            <a:ext cx="831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Caslon Pro"/>
                <a:cs typeface="Adobe Caslon Pro"/>
              </a:rPr>
              <a:t>Chemistry Research Laboratory Building, Oxford. RMJM Architects. (</a:t>
            </a:r>
            <a:r>
              <a:rPr lang="en-US" dirty="0" err="1" smtClean="0">
                <a:latin typeface="Adobe Caslon Pro"/>
                <a:cs typeface="Adobe Caslon Pro"/>
              </a:rPr>
              <a:t>Noortje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Marres</a:t>
            </a:r>
            <a:r>
              <a:rPr lang="en-US" dirty="0" smtClean="0">
                <a:latin typeface="Adobe Caslon Pro"/>
                <a:cs typeface="Adobe Caslon Pro"/>
              </a:rPr>
              <a:t>)</a:t>
            </a:r>
            <a:endParaRPr lang="en-US" dirty="0">
              <a:latin typeface="Adobe Caslon Pro"/>
              <a:cs typeface="Adobe Caslon Pro"/>
            </a:endParaRPr>
          </a:p>
        </p:txBody>
      </p:sp>
      <p:sp>
        <p:nvSpPr>
          <p:cNvPr id="8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8749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318" y="101600"/>
            <a:ext cx="6959600" cy="62154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03418" y="6346520"/>
            <a:ext cx="80818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dobe Caslon Pro"/>
                <a:cs typeface="Adobe Caslon Pro"/>
              </a:rPr>
              <a:t>Ray and Maria </a:t>
            </a:r>
            <a:r>
              <a:rPr lang="en-US" dirty="0" err="1">
                <a:latin typeface="Adobe Caslon Pro"/>
                <a:cs typeface="Adobe Caslon Pro"/>
              </a:rPr>
              <a:t>Stata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smtClean="0">
                <a:latin typeface="Adobe Caslon Pro"/>
                <a:cs typeface="Adobe Caslon Pro"/>
              </a:rPr>
              <a:t>Center (Building 32), MIT, Frank </a:t>
            </a:r>
            <a:r>
              <a:rPr lang="en-US" dirty="0" err="1" smtClean="0">
                <a:latin typeface="Adobe Caslon Pro"/>
                <a:cs typeface="Adobe Caslon Pro"/>
              </a:rPr>
              <a:t>Gehry</a:t>
            </a:r>
            <a:r>
              <a:rPr lang="en-US" dirty="0" smtClean="0">
                <a:latin typeface="Adobe Caslon Pro"/>
                <a:cs typeface="Adobe Caslon Pro"/>
              </a:rPr>
              <a:t>, 2004.</a:t>
            </a:r>
            <a:endParaRPr lang="en-US" dirty="0">
              <a:latin typeface="Adobe Caslon Pro"/>
              <a:cs typeface="Adobe Caslon Pro"/>
            </a:endParaRPr>
          </a:p>
        </p:txBody>
      </p:sp>
      <p:sp>
        <p:nvSpPr>
          <p:cNvPr id="8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8813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2400"/>
            <a:ext cx="4927600" cy="6570133"/>
          </a:xfrm>
          <a:prstGeom prst="rect">
            <a:avLst/>
          </a:prstGeom>
        </p:spPr>
      </p:pic>
      <p:sp>
        <p:nvSpPr>
          <p:cNvPr id="7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2185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51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63500"/>
            <a:ext cx="9042400" cy="59227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20852" y="6005838"/>
            <a:ext cx="270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dobe Caslon Pro"/>
                <a:cs typeface="Adobe Caslon Pro"/>
              </a:rPr>
              <a:t>The British Museum, 1753.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629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76200"/>
            <a:ext cx="9004300" cy="56276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20852" y="5723454"/>
            <a:ext cx="270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dobe Caslon Pro"/>
                <a:cs typeface="Adobe Caslon Pro"/>
              </a:rPr>
              <a:t>The British Museum, 1753.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17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73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Adobe Caslon Pro Bold"/>
                <a:cs typeface="Adobe Caslon Pro Bold"/>
              </a:rPr>
              <a:t>Beszédterek</a:t>
            </a:r>
            <a:r>
              <a:rPr lang="en-US" b="1" dirty="0" smtClean="0">
                <a:latin typeface="Adobe Caslon Pro Bold"/>
                <a:cs typeface="Adobe Caslon Pro Bold"/>
              </a:rPr>
              <a:t>, </a:t>
            </a:r>
            <a:r>
              <a:rPr lang="en-US" b="1" dirty="0" err="1" smtClean="0">
                <a:latin typeface="Adobe Caslon Pro Bold"/>
                <a:cs typeface="Adobe Caslon Pro Bold"/>
              </a:rPr>
              <a:t>olvasás</a:t>
            </a:r>
            <a:r>
              <a:rPr lang="en-US" b="1" dirty="0" smtClean="0">
                <a:latin typeface="Adobe Caslon Pro Bold"/>
                <a:cs typeface="Adobe Caslon Pro Bold"/>
              </a:rPr>
              <a:t> </a:t>
            </a:r>
            <a:r>
              <a:rPr lang="en-US" b="1" dirty="0" err="1" smtClean="0">
                <a:latin typeface="Adobe Caslon Pro Bold"/>
                <a:cs typeface="Adobe Caslon Pro Bold"/>
              </a:rPr>
              <a:t>földrajzai</a:t>
            </a:r>
            <a:r>
              <a:rPr lang="en-US" b="1" dirty="0" smtClean="0">
                <a:latin typeface="Adobe Caslon Pro Bold"/>
                <a:cs typeface="Adobe Caslon Pro Bold"/>
              </a:rPr>
              <a:t>, </a:t>
            </a:r>
            <a:r>
              <a:rPr lang="en-US" b="1" dirty="0" err="1" smtClean="0">
                <a:latin typeface="Adobe Caslon Pro Bold"/>
                <a:cs typeface="Adobe Caslon Pro Bold"/>
              </a:rPr>
              <a:t>heremeneutikai</a:t>
            </a:r>
            <a:r>
              <a:rPr lang="en-US" b="1" dirty="0" smtClean="0">
                <a:latin typeface="Adobe Caslon Pro Bold"/>
                <a:cs typeface="Adobe Caslon Pro Bold"/>
              </a:rPr>
              <a:t> </a:t>
            </a:r>
            <a:r>
              <a:rPr lang="en-US" b="1" dirty="0" err="1" smtClean="0">
                <a:latin typeface="Adobe Caslon Pro Bold"/>
                <a:cs typeface="Adobe Caslon Pro Bold"/>
              </a:rPr>
              <a:t>kapuőrök</a:t>
            </a:r>
            <a:endParaRPr lang="en-US" b="1" dirty="0">
              <a:latin typeface="Adobe Caslon Pro Bold"/>
              <a:cs typeface="Adobe Caslon Pro Bold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62000" y="1638300"/>
            <a:ext cx="7531100" cy="4525963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Adobe Caslon Pro"/>
                <a:cs typeface="Adobe Caslon Pro"/>
              </a:rPr>
              <a:t>Hol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találkoznak</a:t>
            </a:r>
            <a:r>
              <a:rPr lang="en-US" sz="2800" dirty="0" smtClean="0">
                <a:latin typeface="Adobe Caslon Pro"/>
                <a:cs typeface="Adobe Caslon Pro"/>
              </a:rPr>
              <a:t>, </a:t>
            </a:r>
            <a:r>
              <a:rPr lang="en-US" sz="2800" dirty="0" err="1" smtClean="0">
                <a:latin typeface="Adobe Caslon Pro"/>
                <a:cs typeface="Adobe Caslon Pro"/>
              </a:rPr>
              <a:t>értekeznek</a:t>
            </a:r>
            <a:r>
              <a:rPr lang="en-US" sz="2800" dirty="0" smtClean="0">
                <a:latin typeface="Adobe Caslon Pro"/>
                <a:cs typeface="Adobe Caslon Pro"/>
              </a:rPr>
              <a:t> a </a:t>
            </a:r>
            <a:r>
              <a:rPr lang="en-US" sz="2800" dirty="0" err="1" smtClean="0">
                <a:latin typeface="Adobe Caslon Pro"/>
                <a:cs typeface="Adobe Caslon Pro"/>
              </a:rPr>
              <a:t>tudósok</a:t>
            </a:r>
            <a:r>
              <a:rPr lang="en-US" sz="2800" dirty="0" smtClean="0">
                <a:latin typeface="Adobe Caslon Pro"/>
                <a:cs typeface="Adobe Caslon Pro"/>
              </a:rPr>
              <a:t>? </a:t>
            </a:r>
            <a:r>
              <a:rPr lang="en-US" sz="2800" dirty="0" err="1" smtClean="0">
                <a:latin typeface="Adobe Caslon Pro"/>
                <a:cs typeface="Adobe Caslon Pro"/>
              </a:rPr>
              <a:t>Mit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lehet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és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mit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nem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lehet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mondani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az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adott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helyeken</a:t>
            </a:r>
            <a:r>
              <a:rPr lang="en-US" sz="2800" dirty="0" smtClean="0">
                <a:latin typeface="Adobe Caslon Pro"/>
                <a:cs typeface="Adobe Caslon Pro"/>
              </a:rPr>
              <a:t>?</a:t>
            </a:r>
          </a:p>
          <a:p>
            <a:pPr lvl="1"/>
            <a:r>
              <a:rPr lang="en-US" sz="2400" dirty="0" smtClean="0">
                <a:latin typeface="Adobe Caslon Pro"/>
                <a:cs typeface="Adobe Caslon Pro"/>
              </a:rPr>
              <a:t>“</a:t>
            </a:r>
            <a:r>
              <a:rPr lang="en-US" sz="2400" dirty="0" err="1" smtClean="0">
                <a:latin typeface="Adobe Caslon Pro"/>
                <a:cs typeface="Adobe Caslon Pro"/>
              </a:rPr>
              <a:t>Párbeszédmenedzsment</a:t>
            </a:r>
            <a:r>
              <a:rPr lang="en-US" sz="2400" dirty="0" smtClean="0">
                <a:latin typeface="Adobe Caslon Pro"/>
                <a:cs typeface="Adobe Caslon Pro"/>
              </a:rPr>
              <a:t>”, </a:t>
            </a:r>
            <a:r>
              <a:rPr lang="en-US" sz="2400" dirty="0" err="1" smtClean="0">
                <a:latin typeface="Adobe Caslon Pro"/>
                <a:cs typeface="Adobe Caslon Pro"/>
              </a:rPr>
              <a:t>etikett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kézikönyvek</a:t>
            </a:r>
            <a:r>
              <a:rPr lang="en-US" sz="2400" dirty="0" smtClean="0">
                <a:latin typeface="Adobe Caslon Pro"/>
                <a:cs typeface="Adobe Caslon Pro"/>
              </a:rPr>
              <a:t>, </a:t>
            </a:r>
            <a:r>
              <a:rPr lang="en-US" sz="2400" dirty="0" err="1" smtClean="0">
                <a:latin typeface="Adobe Caslon Pro"/>
                <a:cs typeface="Adobe Caslon Pro"/>
              </a:rPr>
              <a:t>tiltott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témák</a:t>
            </a:r>
            <a:r>
              <a:rPr lang="en-US" sz="2400" dirty="0" smtClean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k</a:t>
            </a:r>
            <a:r>
              <a:rPr lang="en-US" sz="2400" dirty="0" err="1" smtClean="0">
                <a:latin typeface="Adobe Caslon Pro"/>
                <a:cs typeface="Adobe Caslon Pro"/>
              </a:rPr>
              <a:t>onferencia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időkeretek</a:t>
            </a:r>
            <a:r>
              <a:rPr lang="en-US" sz="2400" dirty="0" smtClean="0">
                <a:latin typeface="Adobe Caslon Pro"/>
                <a:cs typeface="Adobe Caslon Pro"/>
              </a:rPr>
              <a:t>, </a:t>
            </a:r>
            <a:r>
              <a:rPr lang="en-US" sz="2400" dirty="0" err="1" smtClean="0">
                <a:latin typeface="Adobe Caslon Pro"/>
                <a:cs typeface="Adobe Caslon Pro"/>
              </a:rPr>
              <a:t>moderálás</a:t>
            </a:r>
            <a:endParaRPr lang="en-US" sz="2400" dirty="0" smtClean="0">
              <a:latin typeface="Adobe Caslon Pro"/>
              <a:cs typeface="Adobe Caslon Pro"/>
            </a:endParaRPr>
          </a:p>
          <a:p>
            <a:pPr lvl="1"/>
            <a:r>
              <a:rPr lang="en-US" sz="2400" dirty="0" err="1" smtClean="0">
                <a:latin typeface="Adobe Caslon Pro"/>
                <a:cs typeface="Adobe Caslon Pro"/>
              </a:rPr>
              <a:t>Publikus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és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nem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publikus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terek</a:t>
            </a:r>
            <a:endParaRPr lang="en-US" sz="2400" dirty="0" smtClean="0">
              <a:latin typeface="Adobe Caslon Pro"/>
              <a:cs typeface="Adobe Caslon Pro"/>
            </a:endParaRPr>
          </a:p>
          <a:p>
            <a:r>
              <a:rPr lang="en-US" sz="2800" dirty="0" err="1" smtClean="0">
                <a:latin typeface="Adobe Caslon Pro"/>
                <a:cs typeface="Adobe Caslon Pro"/>
              </a:rPr>
              <a:t>Provincialista</a:t>
            </a:r>
            <a:r>
              <a:rPr lang="en-US" sz="2800" dirty="0" smtClean="0">
                <a:latin typeface="Adobe Caslon Pro"/>
                <a:cs typeface="Adobe Caslon Pro"/>
              </a:rPr>
              <a:t>, </a:t>
            </a:r>
            <a:r>
              <a:rPr lang="en-US" sz="2800" dirty="0" err="1" smtClean="0">
                <a:latin typeface="Adobe Caslon Pro"/>
                <a:cs typeface="Adobe Caslon Pro"/>
              </a:rPr>
              <a:t>kozmopolitista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err="1" smtClean="0">
                <a:latin typeface="Adobe Caslon Pro"/>
                <a:cs typeface="Adobe Caslon Pro"/>
              </a:rPr>
              <a:t>stratégiák</a:t>
            </a:r>
            <a:endParaRPr lang="en-US" sz="2800" dirty="0">
              <a:latin typeface="Adobe Caslon Pro"/>
              <a:cs typeface="Adobe Caslon Pro"/>
            </a:endParaRPr>
          </a:p>
          <a:p>
            <a:pPr lvl="1"/>
            <a:r>
              <a:rPr lang="en-US" sz="2400" dirty="0" err="1">
                <a:latin typeface="Adobe Caslon Pro"/>
                <a:cs typeface="Adobe Caslon Pro"/>
              </a:rPr>
              <a:t>Tudásmobilizáló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csoportok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térbeli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egyenlőtlenségek</a:t>
            </a:r>
            <a:r>
              <a:rPr lang="en-US" sz="2400" dirty="0" smtClean="0">
                <a:latin typeface="Adobe Caslon Pro"/>
                <a:cs typeface="Adobe Caslon Pro"/>
              </a:rPr>
              <a:t>, </a:t>
            </a:r>
            <a:r>
              <a:rPr lang="en-US" sz="2400" dirty="0" err="1" smtClean="0">
                <a:latin typeface="Adobe Caslon Pro"/>
                <a:cs typeface="Adobe Caslon Pro"/>
              </a:rPr>
              <a:t>társadalmi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beágyazottság</a:t>
            </a:r>
            <a:endParaRPr lang="en-US" sz="2400" dirty="0">
              <a:latin typeface="Adobe Caslon Pro"/>
              <a:cs typeface="Adobe Caslon Pro"/>
            </a:endParaRPr>
          </a:p>
          <a:p>
            <a:endParaRPr lang="en-US" sz="2800" dirty="0">
              <a:latin typeface="Adobe Caslon Pro"/>
              <a:cs typeface="Adobe Caslon Pro"/>
            </a:endParaRPr>
          </a:p>
        </p:txBody>
      </p:sp>
      <p:sp>
        <p:nvSpPr>
          <p:cNvPr id="11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62000" y="5664200"/>
            <a:ext cx="792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dobe Caslon Pro"/>
                <a:cs typeface="Adobe Caslon Pro"/>
              </a:rPr>
              <a:t>Livingstone, D. N. (2010): Landscapes of Knowledge. In: </a:t>
            </a:r>
            <a:r>
              <a:rPr lang="en-US" sz="1600" dirty="0" err="1" smtClean="0">
                <a:latin typeface="Adobe Caslon Pro"/>
                <a:cs typeface="Adobe Caslon Pro"/>
              </a:rPr>
              <a:t>Meusburger</a:t>
            </a:r>
            <a:r>
              <a:rPr lang="en-US" sz="1600" dirty="0" smtClean="0">
                <a:latin typeface="Adobe Caslon Pro"/>
                <a:cs typeface="Adobe Caslon Pro"/>
              </a:rPr>
              <a:t>, P. et al. (eds.): Geographies of Science, Knowledge and Space 3. Springer. 3–22.</a:t>
            </a:r>
            <a:endParaRPr lang="en-US" sz="1600" dirty="0">
              <a:latin typeface="Adobe Caslon Pro"/>
              <a:cs typeface="Adobe Caslon Pro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48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3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dobe Caslon Pro Bold"/>
                <a:cs typeface="Adobe Caslon Pro Bold"/>
              </a:rPr>
              <a:t>A test </a:t>
            </a:r>
            <a:r>
              <a:rPr lang="en-US" dirty="0" err="1" smtClean="0">
                <a:latin typeface="Adobe Caslon Pro Bold"/>
                <a:cs typeface="Adobe Caslon Pro Bold"/>
              </a:rPr>
              <a:t>léptéke</a:t>
            </a:r>
            <a:endParaRPr lang="en-US" dirty="0">
              <a:latin typeface="Adobe Caslon Pro Bold"/>
              <a:cs typeface="Adobe Caslon Pro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5736"/>
            <a:ext cx="9144000" cy="517779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28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990" y="0"/>
            <a:ext cx="5154905" cy="6858000"/>
          </a:xfrm>
          <a:prstGeom prst="rect">
            <a:avLst/>
          </a:prstGeom>
        </p:spPr>
      </p:pic>
      <p:sp>
        <p:nvSpPr>
          <p:cNvPr id="5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72209" y="5835134"/>
            <a:ext cx="30752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200" dirty="0">
                <a:latin typeface="Adobe Caslon Pro"/>
                <a:cs typeface="Adobe Caslon Pro"/>
              </a:rPr>
              <a:t>Robert E. </a:t>
            </a:r>
            <a:r>
              <a:rPr lang="en-GB" sz="2200" dirty="0" smtClean="0">
                <a:latin typeface="Adobe Caslon Pro"/>
                <a:cs typeface="Adobe Caslon Pro"/>
              </a:rPr>
              <a:t>Peary </a:t>
            </a:r>
            <a:r>
              <a:rPr lang="en-GB" sz="2200" dirty="0" err="1" smtClean="0">
                <a:latin typeface="Adobe Caslon Pro"/>
                <a:cs typeface="Adobe Caslon Pro"/>
              </a:rPr>
              <a:t>csapata</a:t>
            </a:r>
            <a:r>
              <a:rPr lang="en-GB" sz="2200" dirty="0" smtClean="0">
                <a:latin typeface="Adobe Caslon Pro"/>
                <a:cs typeface="Adobe Caslon Pro"/>
              </a:rPr>
              <a:t> </a:t>
            </a:r>
            <a:r>
              <a:rPr lang="en-GB" sz="2200" dirty="0" err="1" smtClean="0">
                <a:latin typeface="Adobe Caslon Pro"/>
                <a:cs typeface="Adobe Caslon Pro"/>
              </a:rPr>
              <a:t>az</a:t>
            </a:r>
            <a:r>
              <a:rPr lang="en-GB" sz="2200" dirty="0" smtClean="0">
                <a:latin typeface="Adobe Caslon Pro"/>
                <a:cs typeface="Adobe Caslon Pro"/>
              </a:rPr>
              <a:t> </a:t>
            </a:r>
            <a:r>
              <a:rPr lang="en-GB" sz="2200" dirty="0" err="1" smtClean="0">
                <a:latin typeface="Adobe Caslon Pro"/>
                <a:cs typeface="Adobe Caslon Pro"/>
              </a:rPr>
              <a:t>Északi-sarkon</a:t>
            </a:r>
            <a:endParaRPr lang="en-GB" sz="2200" dirty="0">
              <a:latin typeface="Adobe Caslon Pro"/>
              <a:cs typeface="Adobe Caslon Pro"/>
            </a:endParaRPr>
          </a:p>
        </p:txBody>
      </p:sp>
    </p:spTree>
    <p:extLst>
      <p:ext uri="{BB962C8B-B14F-4D97-AF65-F5344CB8AC3E}">
        <p14:creationId xmlns:p14="http://schemas.microsoft.com/office/powerpoint/2010/main" val="2128752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63" y="0"/>
            <a:ext cx="5221432" cy="6858000"/>
          </a:xfrm>
          <a:prstGeom prst="rect">
            <a:avLst/>
          </a:prstGeom>
        </p:spPr>
      </p:pic>
      <p:sp>
        <p:nvSpPr>
          <p:cNvPr id="5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575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2862"/>
            <a:ext cx="9144000" cy="1143000"/>
          </a:xfrm>
        </p:spPr>
        <p:txBody>
          <a:bodyPr/>
          <a:lstStyle/>
          <a:p>
            <a:r>
              <a:rPr lang="en-US" b="1" dirty="0" smtClean="0">
                <a:latin typeface="Adobe Caslon Pro Bold"/>
                <a:cs typeface="Adobe Caslon Pro Bold"/>
              </a:rPr>
              <a:t>A </a:t>
            </a:r>
            <a:r>
              <a:rPr lang="en-US" b="1" dirty="0" err="1" smtClean="0">
                <a:latin typeface="Adobe Caslon Pro Bold"/>
                <a:cs typeface="Adobe Caslon Pro Bold"/>
              </a:rPr>
              <a:t>táj</a:t>
            </a:r>
            <a:r>
              <a:rPr lang="en-US" b="1" dirty="0" smtClean="0">
                <a:latin typeface="Adobe Caslon Pro Bold"/>
                <a:cs typeface="Adobe Caslon Pro Bold"/>
              </a:rPr>
              <a:t> </a:t>
            </a:r>
            <a:r>
              <a:rPr lang="en-US" b="1" dirty="0" err="1" smtClean="0">
                <a:latin typeface="Adobe Caslon Pro Bold"/>
                <a:cs typeface="Adobe Caslon Pro Bold"/>
              </a:rPr>
              <a:t>szerepe</a:t>
            </a:r>
            <a:endParaRPr lang="en-US" b="1" dirty="0">
              <a:latin typeface="Adobe Caslon Pro Bold"/>
              <a:cs typeface="Adobe Caslon Pro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702" y="1196181"/>
            <a:ext cx="2811585" cy="3805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500" y="1189037"/>
            <a:ext cx="2778846" cy="38123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36700" y="5029200"/>
            <a:ext cx="261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Adobe Caslon Pro"/>
                <a:cs typeface="Adobe Caslon Pro"/>
              </a:rPr>
              <a:t>Charles Darwin</a:t>
            </a:r>
          </a:p>
          <a:p>
            <a:pPr algn="ctr"/>
            <a:r>
              <a:rPr lang="en-US" sz="2200" dirty="0" smtClean="0">
                <a:latin typeface="Adobe Caslon Pro"/>
                <a:cs typeface="Adobe Caslon Pro"/>
              </a:rPr>
              <a:t>1809–1882</a:t>
            </a:r>
            <a:endParaRPr lang="en-US" sz="2200" dirty="0">
              <a:latin typeface="Adobe Caslon Pro"/>
              <a:cs typeface="Adobe Caslon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0" y="5029200"/>
            <a:ext cx="261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 smtClean="0">
                <a:latin typeface="Adobe Caslon Pro"/>
                <a:cs typeface="Adobe Caslon Pro"/>
              </a:rPr>
              <a:t>Pjotr</a:t>
            </a:r>
            <a:r>
              <a:rPr lang="en-US" sz="2200" dirty="0" smtClean="0">
                <a:latin typeface="Adobe Caslon Pro"/>
                <a:cs typeface="Adobe Caslon Pro"/>
              </a:rPr>
              <a:t> Kropotkin</a:t>
            </a:r>
          </a:p>
          <a:p>
            <a:pPr algn="ctr"/>
            <a:r>
              <a:rPr lang="en-US" sz="2200" dirty="0" smtClean="0">
                <a:latin typeface="Adobe Caslon Pro"/>
                <a:cs typeface="Adobe Caslon Pro"/>
              </a:rPr>
              <a:t>1842–1921</a:t>
            </a:r>
            <a:endParaRPr lang="en-US" sz="2200" dirty="0">
              <a:latin typeface="Adobe Caslon Pro"/>
              <a:cs typeface="Adobe Caslon Pro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0" y="5829300"/>
            <a:ext cx="792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dobe Caslon Pro"/>
                <a:cs typeface="Adobe Caslon Pro"/>
              </a:rPr>
              <a:t>Livingstone, D. N. (2010): Landscapes of Knowledge. In: </a:t>
            </a:r>
            <a:r>
              <a:rPr lang="en-US" sz="1600" dirty="0" err="1" smtClean="0">
                <a:latin typeface="Adobe Caslon Pro"/>
                <a:cs typeface="Adobe Caslon Pro"/>
              </a:rPr>
              <a:t>Meusburger</a:t>
            </a:r>
            <a:r>
              <a:rPr lang="en-US" sz="1600" dirty="0" smtClean="0">
                <a:latin typeface="Adobe Caslon Pro"/>
                <a:cs typeface="Adobe Caslon Pro"/>
              </a:rPr>
              <a:t>, P. et al. (eds.): Geographies of Science, Knowledge and Space 3. Springer. 3–22.</a:t>
            </a:r>
            <a:endParaRPr lang="en-US" sz="1600" dirty="0">
              <a:latin typeface="Adobe Caslon Pro"/>
              <a:cs typeface="Adobe Caslon Pro"/>
            </a:endParaRPr>
          </a:p>
        </p:txBody>
      </p:sp>
      <p:sp>
        <p:nvSpPr>
          <p:cNvPr id="11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832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6600" y="144375"/>
            <a:ext cx="8255000" cy="5632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dobe Caslon Pro"/>
                <a:cs typeface="Adobe Caslon Pro"/>
              </a:rPr>
              <a:t>“</a:t>
            </a:r>
            <a:r>
              <a:rPr lang="en-US" sz="2400" dirty="0" err="1" smtClean="0">
                <a:latin typeface="Adobe Caslon Pro"/>
                <a:cs typeface="Adobe Caslon Pro"/>
              </a:rPr>
              <a:t>Az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állatvilágban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azt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láttuk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hogy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fajok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túlnyomó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többsége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társaságban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él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hogy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társulásban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találják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legalkalmasabb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fegyvert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létért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való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küzdelemben</a:t>
            </a:r>
            <a:r>
              <a:rPr lang="en-US" sz="2400" dirty="0">
                <a:latin typeface="Adobe Caslon Pro"/>
                <a:cs typeface="Adobe Caslon Pro"/>
              </a:rPr>
              <a:t> - </a:t>
            </a:r>
            <a:r>
              <a:rPr lang="en-US" sz="2400" dirty="0" err="1">
                <a:latin typeface="Adobe Caslon Pro"/>
                <a:cs typeface="Adobe Caslon Pro"/>
              </a:rPr>
              <a:t>ezt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kifejezést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természetesen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tág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darwini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értelemben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véve</a:t>
            </a:r>
            <a:r>
              <a:rPr lang="en-US" sz="2400" dirty="0">
                <a:latin typeface="Adobe Caslon Pro"/>
                <a:cs typeface="Adobe Caslon Pro"/>
              </a:rPr>
              <a:t> -, </a:t>
            </a:r>
            <a:r>
              <a:rPr lang="en-US" sz="2400" dirty="0" err="1">
                <a:latin typeface="Adobe Caslon Pro"/>
                <a:cs typeface="Adobe Caslon Pro"/>
              </a:rPr>
              <a:t>nem</a:t>
            </a:r>
            <a:r>
              <a:rPr lang="en-US" sz="2400" dirty="0">
                <a:latin typeface="Adobe Caslon Pro"/>
                <a:cs typeface="Adobe Caslon Pro"/>
              </a:rPr>
              <a:t> mint </a:t>
            </a:r>
            <a:r>
              <a:rPr lang="en-US" sz="2400" dirty="0" err="1">
                <a:latin typeface="Adobe Caslon Pro"/>
                <a:cs typeface="Adobe Caslon Pro"/>
              </a:rPr>
              <a:t>harcot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puszta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létfeltételekért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hanem</a:t>
            </a:r>
            <a:r>
              <a:rPr lang="en-US" sz="2400" dirty="0">
                <a:latin typeface="Adobe Caslon Pro"/>
                <a:cs typeface="Adobe Caslon Pro"/>
              </a:rPr>
              <a:t> mint </a:t>
            </a:r>
            <a:r>
              <a:rPr lang="en-US" sz="2400" dirty="0" err="1">
                <a:latin typeface="Adobe Caslon Pro"/>
                <a:cs typeface="Adobe Caslon Pro"/>
              </a:rPr>
              <a:t>harcot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minden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természetes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körülmény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ellen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amely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fajra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hátrányos</a:t>
            </a:r>
            <a:r>
              <a:rPr lang="en-US" sz="2400" dirty="0">
                <a:latin typeface="Adobe Caslon Pro"/>
                <a:cs typeface="Adobe Caslon Pro"/>
              </a:rPr>
              <a:t>. </a:t>
            </a:r>
            <a:r>
              <a:rPr lang="en-US" sz="2400" dirty="0" err="1">
                <a:latin typeface="Adobe Caslon Pro"/>
                <a:cs typeface="Adobe Caslon Pro"/>
              </a:rPr>
              <a:t>Kétségtelen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hogy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azok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az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állatfajok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amelyeknél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az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egyének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küzdelme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legszűkebb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körre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szorul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amelyeknél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kölcsönös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segítség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működése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legnagyobb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teret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öleli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át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azok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legszámosabbak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azok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élnek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legjobb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viszonyok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között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és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azok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alkalmasabbak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leginkább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haladásra</a:t>
            </a:r>
            <a:r>
              <a:rPr lang="en-US" sz="2400" dirty="0">
                <a:latin typeface="Adobe Caslon Pro"/>
                <a:cs typeface="Adobe Caslon Pro"/>
              </a:rPr>
              <a:t>. A </a:t>
            </a:r>
            <a:r>
              <a:rPr lang="en-US" sz="2400" dirty="0" err="1">
                <a:latin typeface="Adobe Caslon Pro"/>
                <a:cs typeface="Adobe Caslon Pro"/>
              </a:rPr>
              <a:t>kölcsönös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védelem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ami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ebben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az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esetben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biztosítva</a:t>
            </a:r>
            <a:r>
              <a:rPr lang="en-US" sz="2400" dirty="0">
                <a:latin typeface="Adobe Caslon Pro"/>
                <a:cs typeface="Adobe Caslon Pro"/>
              </a:rPr>
              <a:t> van, a </a:t>
            </a:r>
            <a:r>
              <a:rPr lang="en-US" sz="2400" dirty="0" err="1">
                <a:latin typeface="Adobe Caslon Pro"/>
                <a:cs typeface="Adobe Caslon Pro"/>
              </a:rPr>
              <a:t>magas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életkor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és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tapasztalatok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gyűjtésének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lehetősége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az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intelligencia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magasabb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fejlettsége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és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társas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erkölcs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kifejlődése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biztosítják</a:t>
            </a:r>
            <a:r>
              <a:rPr lang="en-US" sz="2400" dirty="0">
                <a:latin typeface="Adobe Caslon Pro"/>
                <a:cs typeface="Adobe Caslon Pro"/>
              </a:rPr>
              <a:t> a </a:t>
            </a:r>
            <a:r>
              <a:rPr lang="en-US" sz="2400" dirty="0" err="1">
                <a:latin typeface="Adobe Caslon Pro"/>
                <a:cs typeface="Adobe Caslon Pro"/>
              </a:rPr>
              <a:t>faj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fennmaradását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terjedését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és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további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fejlődését</a:t>
            </a:r>
            <a:r>
              <a:rPr lang="en-US" sz="2400" dirty="0">
                <a:latin typeface="Adobe Caslon Pro"/>
                <a:cs typeface="Adobe Caslon Pro"/>
              </a:rPr>
              <a:t>. A </a:t>
            </a:r>
            <a:r>
              <a:rPr lang="en-US" sz="2400" dirty="0" err="1">
                <a:latin typeface="Adobe Caslon Pro"/>
                <a:cs typeface="Adobe Caslon Pro"/>
              </a:rPr>
              <a:t>nem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társuló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fajok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ellenben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pusztulásra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vannak</a:t>
            </a:r>
            <a:r>
              <a:rPr lang="en-US" sz="2400" dirty="0">
                <a:latin typeface="Adobe Caslon Pro"/>
                <a:cs typeface="Adobe Caslon Pro"/>
              </a:rPr>
              <a:t> </a:t>
            </a:r>
            <a:r>
              <a:rPr lang="en-US" sz="2400" dirty="0" err="1">
                <a:latin typeface="Adobe Caslon Pro"/>
                <a:cs typeface="Adobe Caslon Pro"/>
              </a:rPr>
              <a:t>ítélve</a:t>
            </a:r>
            <a:r>
              <a:rPr lang="en-US" sz="2400" dirty="0" smtClean="0">
                <a:latin typeface="Adobe Caslon Pro"/>
                <a:cs typeface="Adobe Caslon Pro"/>
              </a:rPr>
              <a:t>.”</a:t>
            </a:r>
            <a:endParaRPr lang="en-US" sz="2400" dirty="0">
              <a:latin typeface="Adobe Caslon Pro"/>
              <a:cs typeface="Adobe Caslon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6600" y="5702300"/>
            <a:ext cx="825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Adobe Caslon Pro"/>
                <a:cs typeface="Adobe Caslon Pro"/>
              </a:rPr>
              <a:t>Fordította</a:t>
            </a:r>
            <a:r>
              <a:rPr lang="en-US" dirty="0">
                <a:latin typeface="Adobe Caslon Pro"/>
                <a:cs typeface="Adobe Caslon Pro"/>
              </a:rPr>
              <a:t>: </a:t>
            </a:r>
            <a:r>
              <a:rPr lang="en-US" dirty="0" err="1">
                <a:latin typeface="Adobe Caslon Pro"/>
                <a:cs typeface="Adobe Caslon Pro"/>
              </a:rPr>
              <a:t>Madzsar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err="1">
                <a:latin typeface="Adobe Caslon Pro"/>
                <a:cs typeface="Adobe Caslon Pro"/>
              </a:rPr>
              <a:t>József</a:t>
            </a:r>
            <a:r>
              <a:rPr lang="en-US" dirty="0">
                <a:latin typeface="Adobe Caslon Pro"/>
                <a:cs typeface="Adobe Caslon Pro"/>
              </a:rPr>
              <a:t>. In: </a:t>
            </a:r>
            <a:r>
              <a:rPr lang="en-US" dirty="0" err="1">
                <a:latin typeface="Adobe Caslon Pro"/>
                <a:cs typeface="Adobe Caslon Pro"/>
              </a:rPr>
              <a:t>Pjotr</a:t>
            </a:r>
            <a:r>
              <a:rPr lang="en-US" dirty="0">
                <a:latin typeface="Adobe Caslon Pro"/>
                <a:cs typeface="Adobe Caslon Pro"/>
              </a:rPr>
              <a:t> Kropotkin: Mutual Aid. London, Heinemann, 1902; A </a:t>
            </a:r>
            <a:r>
              <a:rPr lang="en-US" dirty="0" err="1">
                <a:latin typeface="Adobe Caslon Pro"/>
                <a:cs typeface="Adobe Caslon Pro"/>
              </a:rPr>
              <a:t>kölcsönös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err="1">
                <a:latin typeface="Adobe Caslon Pro"/>
                <a:cs typeface="Adobe Caslon Pro"/>
              </a:rPr>
              <a:t>segítség</a:t>
            </a:r>
            <a:r>
              <a:rPr lang="en-US" dirty="0">
                <a:latin typeface="Adobe Caslon Pro"/>
                <a:cs typeface="Adobe Caslon Pro"/>
              </a:rPr>
              <a:t> mint </a:t>
            </a:r>
            <a:r>
              <a:rPr lang="en-US" dirty="0" err="1">
                <a:latin typeface="Adobe Caslon Pro"/>
                <a:cs typeface="Adobe Caslon Pro"/>
              </a:rPr>
              <a:t>természettörvény</a:t>
            </a:r>
            <a:r>
              <a:rPr lang="en-US" dirty="0">
                <a:latin typeface="Adobe Caslon Pro"/>
                <a:cs typeface="Adobe Caslon Pro"/>
              </a:rPr>
              <a:t>. Budapest, 1908., </a:t>
            </a:r>
            <a:r>
              <a:rPr lang="en-US" dirty="0" smtClean="0">
                <a:latin typeface="Adobe Caslon Pro"/>
                <a:cs typeface="Adobe Caslon Pro"/>
              </a:rPr>
              <a:t>216. </a:t>
            </a:r>
            <a:r>
              <a:rPr lang="en-US" dirty="0">
                <a:latin typeface="Adobe Caslon Pro"/>
                <a:cs typeface="Adobe Caslon Pro"/>
              </a:rPr>
              <a:t>o.</a:t>
            </a:r>
          </a:p>
        </p:txBody>
      </p:sp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57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2" descr="http://www.baumanrarebooks.com/BookImages/80424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3" t="868" r="7451" b="867"/>
          <a:stretch>
            <a:fillRect/>
          </a:stretch>
        </p:blipFill>
        <p:spPr bwMode="auto">
          <a:xfrm>
            <a:off x="906989" y="214208"/>
            <a:ext cx="4014136" cy="603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1084533" y="6372225"/>
            <a:ext cx="36528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sz="1600" i="1" dirty="0">
                <a:latin typeface="Adobe Caslon Pro"/>
                <a:cs typeface="Adobe Caslon Pro"/>
              </a:rPr>
              <a:t>Novum Organum </a:t>
            </a:r>
            <a:r>
              <a:rPr lang="hu-HU" sz="1600" dirty="0">
                <a:latin typeface="Adobe Caslon Pro"/>
                <a:cs typeface="Adobe Caslon Pro"/>
              </a:rPr>
              <a:t>(1620)</a:t>
            </a:r>
          </a:p>
        </p:txBody>
      </p:sp>
      <p:pic>
        <p:nvPicPr>
          <p:cNvPr id="68613" name="Picture 3" descr="E:\Makovsky\_ELTE-TTK\D 1\Tehetségtábor\7157829_1_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558" y="214208"/>
            <a:ext cx="3740304" cy="599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Rectangle 4"/>
          <p:cNvSpPr>
            <a:spLocks noChangeArrowheads="1"/>
          </p:cNvSpPr>
          <p:nvPr/>
        </p:nvSpPr>
        <p:spPr bwMode="auto">
          <a:xfrm>
            <a:off x="5101410" y="6229350"/>
            <a:ext cx="3654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i="1">
                <a:latin typeface="Adobe Caslon Pro"/>
                <a:cs typeface="Adobe Caslon Pro"/>
              </a:rPr>
              <a:t>Of the Proficience and Advancement of Learning, Divine and Human </a:t>
            </a:r>
            <a:r>
              <a:rPr lang="hu-HU" sz="1600">
                <a:latin typeface="Adobe Caslon Pro"/>
                <a:cs typeface="Adobe Caslon Pro"/>
              </a:rPr>
              <a:t>(1605)</a:t>
            </a:r>
          </a:p>
        </p:txBody>
      </p:sp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0663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0"/>
            <a:ext cx="8624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52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101602"/>
            <a:ext cx="8636000" cy="63336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251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latin typeface="Adobe Caslon Pro"/>
                <a:cs typeface="Adobe Caslon Pro"/>
              </a:rPr>
              <a:t>Kuriózumok csarnoka Hollandiában, Levinus </a:t>
            </a:r>
            <a:r>
              <a:rPr lang="hu-HU" dirty="0">
                <a:latin typeface="Adobe Caslon Pro"/>
                <a:cs typeface="Adobe Caslon Pro"/>
              </a:rPr>
              <a:t>Vincent, 1715.</a:t>
            </a:r>
          </a:p>
        </p:txBody>
      </p:sp>
    </p:spTree>
    <p:extLst>
      <p:ext uri="{BB962C8B-B14F-4D97-AF65-F5344CB8AC3E}">
        <p14:creationId xmlns:p14="http://schemas.microsoft.com/office/powerpoint/2010/main" val="1170080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:\Makovsky\_ELTE-TTK\10. félév\Eötvös nap\Newt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46"/>
            <a:ext cx="4129571" cy="68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98950" y="5855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latin typeface="Adobe Caslon Pro"/>
                <a:cs typeface="Adobe Caslon Pro"/>
              </a:rPr>
              <a:t>Philosophiae Naturalis Principia Mathematica (a természetfilozófia matematikai alapjai</a:t>
            </a:r>
            <a:r>
              <a:rPr lang="hu-HU" dirty="0" smtClean="0">
                <a:latin typeface="Adobe Caslon Pro"/>
                <a:cs typeface="Adobe Caslon Pro"/>
              </a:rPr>
              <a:t>), 1687.</a:t>
            </a:r>
            <a:endParaRPr lang="hu-HU" dirty="0">
              <a:latin typeface="Adobe Caslon Pro"/>
              <a:cs typeface="Adobe Caslon Pr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688" y="1760745"/>
            <a:ext cx="4607711" cy="495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1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14338"/>
            <a:ext cx="7416800" cy="5600700"/>
          </a:xfrm>
          <a:prstGeom prst="rect">
            <a:avLst/>
          </a:prstGeom>
        </p:spPr>
      </p:pic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768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7" y="0"/>
            <a:ext cx="445710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0" y="30078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Adobe Caslon Pro"/>
                <a:cs typeface="Adobe Caslon Pro"/>
              </a:rPr>
              <a:t>Allegorical </a:t>
            </a:r>
            <a:r>
              <a:rPr lang="en-US" dirty="0">
                <a:latin typeface="Adobe Caslon Pro"/>
                <a:cs typeface="Adobe Caslon Pro"/>
              </a:rPr>
              <a:t>Monument to Sir Isaac Newton, 1727-</a:t>
            </a:r>
            <a:r>
              <a:rPr lang="en-US" dirty="0" smtClean="0">
                <a:latin typeface="Adobe Caslon Pro"/>
                <a:cs typeface="Adobe Caslon Pro"/>
              </a:rPr>
              <a:t>1729. The </a:t>
            </a:r>
            <a:r>
              <a:rPr lang="en-US" dirty="0">
                <a:latin typeface="Adobe Caslon Pro"/>
                <a:cs typeface="Adobe Caslon Pro"/>
              </a:rPr>
              <a:t>Fitzwilliam Museum, University of </a:t>
            </a:r>
            <a:r>
              <a:rPr lang="en-US" dirty="0" err="1" smtClean="0">
                <a:latin typeface="Adobe Caslon Pro"/>
                <a:cs typeface="Adobe Caslon Pro"/>
              </a:rPr>
              <a:t>Cambdrige</a:t>
            </a:r>
            <a:r>
              <a:rPr lang="en-US" dirty="0" smtClean="0">
                <a:latin typeface="Adobe Caslon Pro"/>
                <a:cs typeface="Adobe Caslon Pro"/>
              </a:rPr>
              <a:t>.</a:t>
            </a:r>
            <a:endParaRPr lang="en-US" dirty="0">
              <a:latin typeface="Adobe Caslon Pro"/>
              <a:cs typeface="Adobe Caslon Pro"/>
            </a:endParaRPr>
          </a:p>
        </p:txBody>
      </p:sp>
    </p:spTree>
    <p:extLst>
      <p:ext uri="{BB962C8B-B14F-4D97-AF65-F5344CB8AC3E}">
        <p14:creationId xmlns:p14="http://schemas.microsoft.com/office/powerpoint/2010/main" val="945102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Makovsky\_ELTE-TTK\10. félév\Eötvös nap\AN00888546_001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8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5189538" y="5227638"/>
            <a:ext cx="2843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hu-HU" dirty="0">
                <a:latin typeface="Times New Roman" charset="0"/>
                <a:cs typeface="Times New Roman" charset="0"/>
              </a:rPr>
              <a:t>George Scharf, 1838</a:t>
            </a:r>
          </a:p>
        </p:txBody>
      </p:sp>
      <p:pic>
        <p:nvPicPr>
          <p:cNvPr id="5" name="Picture 5" descr="C:\Makovsky\_ELTE-TTK\10. félév\Eötvös nap\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244475"/>
            <a:ext cx="3487738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Makovsky\_ELTE-TTK\10. félév\Eötvös nap\rwq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2476500"/>
            <a:ext cx="346868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5435600" y="4676775"/>
            <a:ext cx="3384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dirty="0">
                <a:latin typeface="Times New Roman" charset="0"/>
                <a:cs typeface="Times New Roman" charset="0"/>
              </a:rPr>
              <a:t>Étienne-Louis Boullée, 1784</a:t>
            </a:r>
          </a:p>
        </p:txBody>
      </p:sp>
      <p:sp>
        <p:nvSpPr>
          <p:cNvPr id="2" name="Rectangle 1"/>
          <p:cNvSpPr/>
          <p:nvPr/>
        </p:nvSpPr>
        <p:spPr>
          <a:xfrm>
            <a:off x="5189538" y="5934670"/>
            <a:ext cx="3954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dobe Caslon Pro"/>
                <a:cs typeface="Adobe Caslon Pro"/>
              </a:rPr>
              <a:t>Keynes,</a:t>
            </a:r>
            <a:r>
              <a:rPr lang="en-US" sz="1600" baseline="0" dirty="0" smtClean="0">
                <a:latin typeface="Adobe Caslon Pro"/>
                <a:cs typeface="Adobe Caslon Pro"/>
              </a:rPr>
              <a:t> M. (2005): </a:t>
            </a:r>
            <a:r>
              <a:rPr lang="en-US" sz="1600" i="1" baseline="0" dirty="0" smtClean="0">
                <a:latin typeface="Adobe Caslon Pro"/>
                <a:cs typeface="Adobe Caslon Pro"/>
              </a:rPr>
              <a:t>The Iconography of Sir Isaac Newton to 1800. </a:t>
            </a:r>
            <a:r>
              <a:rPr lang="en-US" sz="1600" baseline="0" dirty="0" smtClean="0">
                <a:latin typeface="Adobe Caslon Pro"/>
                <a:cs typeface="Adobe Caslon Pro"/>
              </a:rPr>
              <a:t>Cambridge: The </a:t>
            </a:r>
            <a:r>
              <a:rPr lang="en-US" sz="1600" baseline="0" dirty="0" err="1" smtClean="0">
                <a:latin typeface="Adobe Caslon Pro"/>
                <a:cs typeface="Adobe Caslon Pro"/>
              </a:rPr>
              <a:t>Boydell</a:t>
            </a:r>
            <a:r>
              <a:rPr lang="en-US" sz="1600" baseline="0" dirty="0" smtClean="0">
                <a:latin typeface="Adobe Caslon Pro"/>
                <a:cs typeface="Adobe Caslon Pro"/>
              </a:rPr>
              <a:t> Press.</a:t>
            </a:r>
            <a:endParaRPr lang="en-US" sz="1600" dirty="0">
              <a:latin typeface="Adobe Caslon Pro"/>
              <a:cs typeface="Adobe Caslon Pro"/>
            </a:endParaRPr>
          </a:p>
        </p:txBody>
      </p:sp>
    </p:spTree>
    <p:extLst>
      <p:ext uri="{BB962C8B-B14F-4D97-AF65-F5344CB8AC3E}">
        <p14:creationId xmlns:p14="http://schemas.microsoft.com/office/powerpoint/2010/main" val="2901550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u-HU">
              <a:ea typeface="+mj-ea"/>
            </a:endParaRPr>
          </a:p>
        </p:txBody>
      </p:sp>
      <p:pic>
        <p:nvPicPr>
          <p:cNvPr id="11268" name="Picture 2" descr="C:\Makovsky\_ELTE-TTK\10. félév\XIII EJC május 4 (péntek)\new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63" y="12700"/>
            <a:ext cx="6224587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2"/>
          <p:cNvSpPr txBox="1">
            <a:spLocks noChangeArrowheads="1"/>
          </p:cNvSpPr>
          <p:nvPr/>
        </p:nvSpPr>
        <p:spPr bwMode="auto">
          <a:xfrm>
            <a:off x="1731963" y="6165850"/>
            <a:ext cx="6511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hu-HU" dirty="0">
                <a:latin typeface="Adobe Caslon Pro"/>
                <a:cs typeface="Adobe Caslon Pro"/>
              </a:rPr>
              <a:t>Schaffer, S. (2008): </a:t>
            </a:r>
            <a:r>
              <a:rPr lang="hu-HU" i="1" dirty="0">
                <a:latin typeface="Adobe Caslon Pro"/>
                <a:cs typeface="Adobe Caslon Pro"/>
              </a:rPr>
              <a:t>The Information Order of Newton</a:t>
            </a:r>
            <a:r>
              <a:rPr lang="ja-JP" altLang="hu-HU" i="1" dirty="0">
                <a:latin typeface="Adobe Caslon Pro"/>
                <a:cs typeface="Adobe Caslon Pro"/>
              </a:rPr>
              <a:t>’</a:t>
            </a:r>
            <a:r>
              <a:rPr lang="hu-HU" i="1" dirty="0">
                <a:latin typeface="Adobe Caslon Pro"/>
                <a:cs typeface="Adobe Caslon Pro"/>
              </a:rPr>
              <a:t>s Principia Mathematica. </a:t>
            </a:r>
            <a:r>
              <a:rPr lang="hu-HU" dirty="0">
                <a:latin typeface="Adobe Caslon Pro"/>
                <a:cs typeface="Adobe Caslon Pro"/>
              </a:rPr>
              <a:t>The Hans Rausing Lecture 2008, Uppsala University.</a:t>
            </a:r>
          </a:p>
        </p:txBody>
      </p:sp>
      <p:sp>
        <p:nvSpPr>
          <p:cNvPr id="5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4077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9" name="Picture 2" descr="Title-page from Psalmanazar's 1704 'Historical and Geographical Description...'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0" y="156755"/>
            <a:ext cx="3757326" cy="5999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4" descr="http://www.spamula.net/blog/i29/psalmanazar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518" y="155421"/>
            <a:ext cx="4970494" cy="599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1" name="Rectangle 6"/>
          <p:cNvSpPr>
            <a:spLocks noChangeArrowheads="1"/>
          </p:cNvSpPr>
          <p:nvPr/>
        </p:nvSpPr>
        <p:spPr bwMode="auto">
          <a:xfrm>
            <a:off x="0" y="6484938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hu-HU" sz="1400" dirty="0">
                <a:latin typeface="Adobe Caslon Pro"/>
                <a:cs typeface="Adobe Caslon Pro"/>
                <a:hlinkClick r:id="rId5"/>
              </a:rPr>
              <a:t>http://www.spamula.net/blog/2005/04/psalmanazar.html</a:t>
            </a:r>
            <a:endParaRPr lang="hu-HU" sz="1400" dirty="0">
              <a:latin typeface="Adobe Caslon Pro"/>
              <a:cs typeface="Adobe Caslon Pro"/>
            </a:endParaRPr>
          </a:p>
        </p:txBody>
      </p:sp>
      <p:sp>
        <p:nvSpPr>
          <p:cNvPr id="86022" name="Rectangle 7"/>
          <p:cNvSpPr>
            <a:spLocks noChangeArrowheads="1"/>
          </p:cNvSpPr>
          <p:nvPr/>
        </p:nvSpPr>
        <p:spPr bwMode="auto">
          <a:xfrm>
            <a:off x="0" y="6173788"/>
            <a:ext cx="9144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hu-HU" sz="1600" dirty="0">
                <a:latin typeface="Adobe Caslon Pro"/>
                <a:cs typeface="Adobe Caslon Pro"/>
              </a:rPr>
              <a:t>Psalmanazar, George (1704): </a:t>
            </a:r>
            <a:r>
              <a:rPr lang="en-US" sz="1600" dirty="0">
                <a:latin typeface="Adobe Caslon Pro"/>
                <a:cs typeface="Adobe Caslon Pro"/>
              </a:rPr>
              <a:t>Historical and Geographical Description of Formosa</a:t>
            </a:r>
            <a:r>
              <a:rPr lang="hu-HU" sz="1600" dirty="0">
                <a:latin typeface="Adobe Caslon Pro"/>
                <a:cs typeface="Adobe Caslon Pr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1761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2" descr="http://www.spamula.net/blog/i29/psalmanaza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65" y="159372"/>
            <a:ext cx="3649225" cy="5159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4" descr="http://www.spamula.net/blog/i29/psalmanazar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890" y="843752"/>
            <a:ext cx="2428834" cy="37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6" descr="http://www.spamula.net/blog/i29/psalmanazar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937" y="843379"/>
            <a:ext cx="2456733" cy="380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5786438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hu-HU" sz="1400" dirty="0">
                <a:latin typeface="Adobe Caslon Pro"/>
                <a:cs typeface="Adobe Caslon Pro"/>
                <a:hlinkClick r:id="rId6"/>
              </a:rPr>
              <a:t>http://www.spamula.net/blog/2005/04/psalmanazar.html</a:t>
            </a:r>
            <a:endParaRPr lang="hu-HU" sz="1400" dirty="0">
              <a:latin typeface="Adobe Caslon Pro"/>
              <a:cs typeface="Adobe Caslon Pro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5475288"/>
            <a:ext cx="9144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hu-HU" sz="1600" dirty="0">
                <a:latin typeface="Adobe Caslon Pro"/>
                <a:cs typeface="Adobe Caslon Pro"/>
              </a:rPr>
              <a:t>Psalmanazar, George (1704): </a:t>
            </a:r>
            <a:r>
              <a:rPr lang="en-US" sz="1600" dirty="0">
                <a:latin typeface="Adobe Caslon Pro"/>
                <a:cs typeface="Adobe Caslon Pro"/>
              </a:rPr>
              <a:t>Historical and Geographical Description of Formosa</a:t>
            </a:r>
            <a:r>
              <a:rPr lang="hu-HU" sz="1600" dirty="0">
                <a:latin typeface="Adobe Caslon Pro"/>
                <a:cs typeface="Adobe Caslon Pro"/>
              </a:rPr>
              <a:t>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64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585" y="0"/>
            <a:ext cx="560641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4" y="849053"/>
            <a:ext cx="2779363" cy="44722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4374" y="5357120"/>
            <a:ext cx="279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dobe Caslon Pro"/>
                <a:cs typeface="Adobe Caslon Pro"/>
              </a:rPr>
              <a:t>Gottfried Wilhelm Leibniz</a:t>
            </a:r>
          </a:p>
          <a:p>
            <a:pPr algn="ctr"/>
            <a:r>
              <a:rPr lang="en-GB" dirty="0" smtClean="0">
                <a:latin typeface="Adobe Caslon Pro"/>
                <a:cs typeface="Adobe Caslon Pro"/>
              </a:rPr>
              <a:t>(1646–1716)</a:t>
            </a:r>
            <a:endParaRPr lang="en-GB" dirty="0">
              <a:latin typeface="Adobe Caslon Pro"/>
              <a:cs typeface="Adobe Caslon Pro"/>
            </a:endParaRPr>
          </a:p>
        </p:txBody>
      </p:sp>
    </p:spTree>
    <p:extLst>
      <p:ext uri="{BB962C8B-B14F-4D97-AF65-F5344CB8AC3E}">
        <p14:creationId xmlns:p14="http://schemas.microsoft.com/office/powerpoint/2010/main" val="2610401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9453"/>
          <a:stretch/>
        </p:blipFill>
        <p:spPr>
          <a:xfrm>
            <a:off x="0" y="-6912"/>
            <a:ext cx="9178364" cy="5507723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546749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hu-HU" sz="2400" dirty="0" smtClean="0">
                <a:latin typeface="Adobe Caslon Pro"/>
                <a:cs typeface="Adobe Caslon Pro"/>
              </a:rPr>
              <a:t>Spanyol tudósok utazásai, 1600–1810</a:t>
            </a:r>
            <a:endParaRPr lang="hu-HU" sz="2400" dirty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790" y="5951983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Adobe Caslon Pro"/>
                <a:cs typeface="Adobe Caslon Pro"/>
              </a:rPr>
              <a:t>Aranda</a:t>
            </a:r>
            <a:r>
              <a:rPr lang="en-US" dirty="0" smtClean="0">
                <a:latin typeface="Adobe Caslon Pro"/>
                <a:cs typeface="Adobe Caslon Pro"/>
              </a:rPr>
              <a:t>, M. (2013): An Intellectual Map of Science in the Spanish Empire, 1600–1810. </a:t>
            </a:r>
            <a:r>
              <a:rPr lang="en-US" dirty="0">
                <a:latin typeface="Adobe Caslon Pro"/>
                <a:cs typeface="Adobe Caslon Pro"/>
              </a:rPr>
              <a:t>Mapping the Republic of Letters Project, </a:t>
            </a:r>
            <a:r>
              <a:rPr lang="en-US" dirty="0" smtClean="0">
                <a:latin typeface="Adobe Caslon Pro"/>
                <a:cs typeface="Adobe Caslon Pro"/>
              </a:rPr>
              <a:t>Stanford University.</a:t>
            </a:r>
          </a:p>
          <a:p>
            <a:r>
              <a:rPr lang="en-US" sz="1400" dirty="0" smtClean="0">
                <a:latin typeface="Adobe Caslon Pro"/>
                <a:cs typeface="Adobe Caslon Pro"/>
              </a:rPr>
              <a:t>http</a:t>
            </a:r>
            <a:r>
              <a:rPr lang="en-US" sz="1400" dirty="0">
                <a:latin typeface="Adobe Caslon Pro"/>
                <a:cs typeface="Adobe Caslon Pro"/>
              </a:rPr>
              <a:t>://</a:t>
            </a:r>
            <a:r>
              <a:rPr lang="en-US" sz="1400" dirty="0" err="1">
                <a:latin typeface="Adobe Caslon Pro"/>
                <a:cs typeface="Adobe Caslon Pro"/>
              </a:rPr>
              <a:t>republicofletters.stanford.edu</a:t>
            </a:r>
            <a:r>
              <a:rPr lang="en-US" sz="1400" dirty="0">
                <a:latin typeface="Adobe Caslon Pro"/>
                <a:cs typeface="Adobe Caslon Pro"/>
              </a:rPr>
              <a:t>/</a:t>
            </a:r>
            <a:r>
              <a:rPr lang="en-US" sz="1400" dirty="0" err="1">
                <a:latin typeface="Adobe Caslon Pro"/>
                <a:cs typeface="Adobe Caslon Pro"/>
              </a:rPr>
              <a:t>casestudies</a:t>
            </a:r>
            <a:r>
              <a:rPr lang="en-US" sz="1400" dirty="0">
                <a:latin typeface="Adobe Caslon Pro"/>
                <a:cs typeface="Adobe Caslon Pro"/>
              </a:rPr>
              <a:t>/</a:t>
            </a:r>
            <a:r>
              <a:rPr lang="en-US" sz="1400" dirty="0" err="1">
                <a:latin typeface="Adobe Caslon Pro"/>
                <a:cs typeface="Adobe Caslon Pro"/>
              </a:rPr>
              <a:t>spanishempire.html</a:t>
            </a:r>
            <a:endParaRPr lang="en-US" sz="1400" dirty="0">
              <a:latin typeface="Adobe Caslon Pro"/>
              <a:cs typeface="Adobe Caslon Pro"/>
            </a:endParaRPr>
          </a:p>
        </p:txBody>
      </p:sp>
    </p:spTree>
    <p:extLst>
      <p:ext uri="{BB962C8B-B14F-4D97-AF65-F5344CB8AC3E}">
        <p14:creationId xmlns:p14="http://schemas.microsoft.com/office/powerpoint/2010/main" val="2630158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52" y="-21892"/>
            <a:ext cx="6626047" cy="62485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629353"/>
            <a:ext cx="183920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dirty="0" smtClean="0">
                <a:latin typeface="Adobe Caslon Pro Bold"/>
                <a:cs typeface="Adobe Caslon Pro Bold"/>
              </a:rPr>
              <a:t>Benjamin Franklin és V</a:t>
            </a:r>
            <a:r>
              <a:rPr lang="en-US" sz="2600" dirty="0" smtClean="0">
                <a:latin typeface="Adobe Caslon Pro Bold"/>
                <a:cs typeface="Adobe Caslon Pro Bold"/>
              </a:rPr>
              <a:t>o</a:t>
            </a:r>
            <a:r>
              <a:rPr lang="hu-HU" sz="2600" dirty="0" smtClean="0">
                <a:latin typeface="Adobe Caslon Pro Bold"/>
                <a:cs typeface="Adobe Caslon Pro Bold"/>
              </a:rPr>
              <a:t>ltaire levelezései</a:t>
            </a:r>
            <a:endParaRPr lang="hu-HU" sz="2600" dirty="0">
              <a:latin typeface="Adobe Caslon Pro Bold"/>
              <a:cs typeface="Adobe Caslon Pro 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5174" y="6167883"/>
            <a:ext cx="8422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Adobe Caslon Pro"/>
                <a:cs typeface="Adobe Caslon Pro"/>
              </a:rPr>
              <a:t>Rydell</a:t>
            </a:r>
            <a:r>
              <a:rPr lang="en-US" dirty="0" smtClean="0">
                <a:latin typeface="Adobe Caslon Pro"/>
                <a:cs typeface="Adobe Caslon Pro"/>
              </a:rPr>
              <a:t>, I., Winterer, C. (2012): Benjamin </a:t>
            </a:r>
            <a:r>
              <a:rPr lang="en-US" dirty="0">
                <a:latin typeface="Adobe Caslon Pro"/>
                <a:cs typeface="Adobe Caslon Pro"/>
              </a:rPr>
              <a:t>Franklin's Correspondence Network, 1757-</a:t>
            </a:r>
            <a:r>
              <a:rPr lang="en-US" dirty="0" smtClean="0">
                <a:latin typeface="Adobe Caslon Pro"/>
                <a:cs typeface="Adobe Caslon Pro"/>
              </a:rPr>
              <a:t>1763</a:t>
            </a:r>
            <a:r>
              <a:rPr lang="en-US" dirty="0">
                <a:latin typeface="Adobe Caslon Pro"/>
                <a:cs typeface="Adobe Caslon Pro"/>
              </a:rPr>
              <a:t>.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>
                <a:latin typeface="Adobe Caslon Pro"/>
                <a:cs typeface="Adobe Caslon Pro"/>
              </a:rPr>
              <a:t>Mapping the Republic of Letters Project, Stanford University, October </a:t>
            </a:r>
            <a:r>
              <a:rPr lang="en-US" dirty="0" smtClean="0">
                <a:latin typeface="Adobe Caslon Pro"/>
                <a:cs typeface="Adobe Caslon Pro"/>
              </a:rPr>
              <a:t>2012.</a:t>
            </a:r>
            <a:endParaRPr lang="en-US" dirty="0">
              <a:latin typeface="Adobe Caslon Pro"/>
              <a:cs typeface="Adobe Caslon Pro"/>
            </a:endParaRPr>
          </a:p>
        </p:txBody>
      </p:sp>
      <p:sp>
        <p:nvSpPr>
          <p:cNvPr id="8" name="AutoShape 2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" name="AutoShape 4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" name="AutoShape 6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343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843"/>
          <a:stretch/>
        </p:blipFill>
        <p:spPr>
          <a:xfrm>
            <a:off x="625762" y="0"/>
            <a:ext cx="8518238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5174" y="6167883"/>
            <a:ext cx="8422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Adobe Caslon Pro"/>
                <a:cs typeface="Adobe Caslon Pro"/>
              </a:rPr>
              <a:t>Rydell</a:t>
            </a:r>
            <a:r>
              <a:rPr lang="en-US" dirty="0" smtClean="0">
                <a:latin typeface="Adobe Caslon Pro"/>
                <a:cs typeface="Adobe Caslon Pro"/>
              </a:rPr>
              <a:t>, I., Winterer, C. (2012): Benjamin </a:t>
            </a:r>
            <a:r>
              <a:rPr lang="en-US" dirty="0">
                <a:latin typeface="Adobe Caslon Pro"/>
                <a:cs typeface="Adobe Caslon Pro"/>
              </a:rPr>
              <a:t>Franklin's Correspondence Network, 1757-</a:t>
            </a:r>
            <a:r>
              <a:rPr lang="en-US" dirty="0" smtClean="0">
                <a:latin typeface="Adobe Caslon Pro"/>
                <a:cs typeface="Adobe Caslon Pro"/>
              </a:rPr>
              <a:t>1763</a:t>
            </a:r>
            <a:r>
              <a:rPr lang="en-US" dirty="0">
                <a:latin typeface="Adobe Caslon Pro"/>
                <a:cs typeface="Adobe Caslon Pro"/>
              </a:rPr>
              <a:t>.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>
                <a:latin typeface="Adobe Caslon Pro"/>
                <a:cs typeface="Adobe Caslon Pro"/>
              </a:rPr>
              <a:t>Mapping the Republic of Letters Project, Stanford University, October </a:t>
            </a:r>
            <a:r>
              <a:rPr lang="en-US" dirty="0" smtClean="0">
                <a:latin typeface="Adobe Caslon Pro"/>
                <a:cs typeface="Adobe Caslon Pro"/>
              </a:rPr>
              <a:t>2012.</a:t>
            </a:r>
            <a:endParaRPr lang="en-US" dirty="0">
              <a:latin typeface="Adobe Caslon Pro"/>
              <a:cs typeface="Adobe Caslon Pro"/>
            </a:endParaRPr>
          </a:p>
        </p:txBody>
      </p:sp>
      <p:sp>
        <p:nvSpPr>
          <p:cNvPr id="5" name="AutoShape 2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" name="AutoShape 4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" name="AutoShape 6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937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75310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dobe Caslon Pro"/>
                <a:cs typeface="Adobe Caslon Pro"/>
              </a:rPr>
              <a:t>http://</a:t>
            </a:r>
            <a:r>
              <a:rPr lang="en-US" sz="1400" dirty="0" err="1">
                <a:latin typeface="Adobe Caslon Pro"/>
                <a:cs typeface="Adobe Caslon Pro"/>
              </a:rPr>
              <a:t>olihb.com</a:t>
            </a:r>
            <a:r>
              <a:rPr lang="en-US" sz="1400" dirty="0">
                <a:latin typeface="Adobe Caslon Pro"/>
                <a:cs typeface="Adobe Caslon Pro"/>
              </a:rPr>
              <a:t>/2011/01/23/map-of-scientific-collaboration-between-researchers/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03601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err="1" smtClean="0">
                <a:latin typeface="Adobe Caslon Pro Bold"/>
                <a:cs typeface="Adobe Caslon Pro Bold"/>
              </a:rPr>
              <a:t>Kutatók</a:t>
            </a:r>
            <a:r>
              <a:rPr lang="en-US" sz="2600" dirty="0" smtClean="0">
                <a:latin typeface="Adobe Caslon Pro Bold"/>
                <a:cs typeface="Adobe Caslon Pro Bold"/>
              </a:rPr>
              <a:t> </a:t>
            </a:r>
            <a:r>
              <a:rPr lang="en-US" sz="2600" dirty="0" err="1" smtClean="0">
                <a:latin typeface="Adobe Caslon Pro Bold"/>
                <a:cs typeface="Adobe Caslon Pro Bold"/>
              </a:rPr>
              <a:t>közötti</a:t>
            </a:r>
            <a:r>
              <a:rPr lang="en-US" sz="2600" dirty="0" smtClean="0">
                <a:latin typeface="Adobe Caslon Pro Bold"/>
                <a:cs typeface="Adobe Caslon Pro Bold"/>
              </a:rPr>
              <a:t> </a:t>
            </a:r>
            <a:r>
              <a:rPr lang="en-US" sz="2600" dirty="0" err="1" smtClean="0">
                <a:latin typeface="Adobe Caslon Pro Bold"/>
                <a:cs typeface="Adobe Caslon Pro Bold"/>
              </a:rPr>
              <a:t>tudományos</a:t>
            </a:r>
            <a:r>
              <a:rPr lang="en-US" sz="2600" dirty="0" smtClean="0">
                <a:latin typeface="Adobe Caslon Pro Bold"/>
                <a:cs typeface="Adobe Caslon Pro Bold"/>
              </a:rPr>
              <a:t> </a:t>
            </a:r>
            <a:r>
              <a:rPr lang="en-US" sz="2600" dirty="0" err="1" smtClean="0">
                <a:latin typeface="Adobe Caslon Pro Bold"/>
                <a:cs typeface="Adobe Caslon Pro Bold"/>
              </a:rPr>
              <a:t>kollaboráció</a:t>
            </a:r>
            <a:r>
              <a:rPr lang="en-US" sz="2600" dirty="0" err="1">
                <a:latin typeface="Adobe Caslon Pro Bold"/>
                <a:cs typeface="Adobe Caslon Pro Bold"/>
              </a:rPr>
              <a:t>k</a:t>
            </a:r>
            <a:r>
              <a:rPr lang="en-US" sz="2600" dirty="0" smtClean="0">
                <a:latin typeface="Adobe Caslon Pro Bold"/>
                <a:cs typeface="Adobe Caslon Pro Bold"/>
              </a:rPr>
              <a:t>, 2005–2009</a:t>
            </a:r>
            <a:endParaRPr lang="en-US" sz="2600" dirty="0">
              <a:latin typeface="Adobe Caslon Pro Bold"/>
              <a:cs typeface="Adobe Caslon Pro Bold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43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47133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47133" y="3870236"/>
            <a:ext cx="339686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dobe Caslon Pro"/>
                <a:cs typeface="Adobe Caslon Pro"/>
              </a:rPr>
              <a:t>Taylor, P. J., </a:t>
            </a:r>
            <a:r>
              <a:rPr lang="en-US" sz="1600" dirty="0" err="1">
                <a:latin typeface="Adobe Caslon Pro"/>
                <a:cs typeface="Adobe Caslon Pro"/>
              </a:rPr>
              <a:t>Hoyler</a:t>
            </a:r>
            <a:r>
              <a:rPr lang="en-US" sz="1600" dirty="0">
                <a:latin typeface="Adobe Caslon Pro"/>
                <a:cs typeface="Adobe Caslon Pro"/>
              </a:rPr>
              <a:t>, M., Evans, D. M. (2010): A </a:t>
            </a:r>
            <a:r>
              <a:rPr lang="en-US" sz="1600" dirty="0" err="1">
                <a:latin typeface="Adobe Caslon Pro"/>
                <a:cs typeface="Adobe Caslon Pro"/>
              </a:rPr>
              <a:t>Geohistorical</a:t>
            </a:r>
            <a:r>
              <a:rPr lang="en-US" sz="1600" dirty="0">
                <a:latin typeface="Adobe Caslon Pro"/>
                <a:cs typeface="Adobe Caslon Pro"/>
              </a:rPr>
              <a:t> Study of “The Rise of Modern Science”: Mapping Scientific Practice Through Urban Networks, 1500-1900</a:t>
            </a:r>
            <a:r>
              <a:rPr lang="en-US" sz="1600" dirty="0" smtClean="0">
                <a:latin typeface="Adobe Caslon Pro"/>
                <a:cs typeface="Adobe Caslon Pro"/>
              </a:rPr>
              <a:t>. In: </a:t>
            </a:r>
            <a:r>
              <a:rPr lang="en-US" sz="1600" dirty="0" err="1" smtClean="0">
                <a:latin typeface="Adobe Caslon Pro"/>
                <a:cs typeface="Adobe Caslon Pro"/>
              </a:rPr>
              <a:t>Meusburger</a:t>
            </a:r>
            <a:r>
              <a:rPr lang="en-US" sz="1600" dirty="0" smtClean="0">
                <a:latin typeface="Adobe Caslon Pro"/>
                <a:cs typeface="Adobe Caslon Pro"/>
              </a:rPr>
              <a:t> et al. (eds.): </a:t>
            </a:r>
            <a:r>
              <a:rPr lang="en-US" sz="1600" i="1" dirty="0" smtClean="0">
                <a:latin typeface="Adobe Caslon Pro"/>
                <a:cs typeface="Adobe Caslon Pro"/>
              </a:rPr>
              <a:t>Geographies of Science, Knowledge and Space 3. </a:t>
            </a:r>
            <a:r>
              <a:rPr lang="en-US" sz="1600" dirty="0" smtClean="0">
                <a:latin typeface="Adobe Caslon Pro"/>
                <a:cs typeface="Adobe Caslon Pro"/>
              </a:rPr>
              <a:t>Springer. 37-56.</a:t>
            </a:r>
            <a:endParaRPr lang="en-US" sz="1600" dirty="0">
              <a:latin typeface="Adobe Caslon Pro"/>
              <a:cs typeface="Adobe Caslon Pro"/>
            </a:endParaRPr>
          </a:p>
        </p:txBody>
      </p:sp>
    </p:spTree>
    <p:extLst>
      <p:ext uri="{BB962C8B-B14F-4D97-AF65-F5344CB8AC3E}">
        <p14:creationId xmlns:p14="http://schemas.microsoft.com/office/powerpoint/2010/main" val="3871034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518" y="0"/>
            <a:ext cx="4914482" cy="6858000"/>
          </a:xfrm>
          <a:prstGeom prst="rect">
            <a:avLst/>
          </a:prstGeom>
        </p:spPr>
      </p:pic>
      <p:pic>
        <p:nvPicPr>
          <p:cNvPr id="5" name="Picture 10" descr="http://www.nationalatlas.de/http://www.nationalatlas.de/wp-content/uploads/2011/08/heidelbergatlas_cov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17" y="1270001"/>
            <a:ext cx="2746983" cy="34483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89001" y="4831253"/>
            <a:ext cx="28702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>
                <a:latin typeface="Adobe Caslon Pro"/>
                <a:cs typeface="Adobe Caslon Pro"/>
              </a:rPr>
              <a:t>Wissenschaftsatlas </a:t>
            </a:r>
            <a:r>
              <a:rPr lang="hu-HU" b="1" dirty="0" smtClean="0">
                <a:latin typeface="Adobe Caslon Pro"/>
                <a:cs typeface="Adobe Caslon Pro"/>
              </a:rPr>
              <a:t>der</a:t>
            </a:r>
          </a:p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 smtClean="0">
                <a:latin typeface="Adobe Caslon Pro"/>
                <a:cs typeface="Adobe Caslon Pro"/>
              </a:rPr>
              <a:t>Universität Heidelberg</a:t>
            </a:r>
          </a:p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b="1" dirty="0" smtClean="0">
                <a:latin typeface="Adobe Caslon Pro"/>
                <a:cs typeface="Adobe Caslon Pro"/>
              </a:rPr>
              <a:t>(2011)</a:t>
            </a:r>
            <a:endParaRPr lang="hu-HU" b="1" dirty="0">
              <a:latin typeface="Adobe Caslon Pro"/>
              <a:cs typeface="Adobe Caslon Pro"/>
            </a:endParaRPr>
          </a:p>
        </p:txBody>
      </p:sp>
      <p:sp>
        <p:nvSpPr>
          <p:cNvPr id="7" name="AutoShape 2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" name="AutoShape 4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" name="AutoShape 6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04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-1" b="43815"/>
          <a:stretch/>
        </p:blipFill>
        <p:spPr>
          <a:xfrm>
            <a:off x="0" y="0"/>
            <a:ext cx="9144000" cy="6125889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55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751"/>
            <a:ext cx="9144000" cy="60112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8100"/>
            <a:ext cx="9144000" cy="1143000"/>
          </a:xfrm>
        </p:spPr>
        <p:txBody>
          <a:bodyPr>
            <a:normAutofit/>
          </a:bodyPr>
          <a:lstStyle/>
          <a:p>
            <a:r>
              <a:rPr lang="en-US" sz="3000" b="1" dirty="0" err="1" smtClean="0">
                <a:latin typeface="Adobe Caslon Pro Bold"/>
                <a:cs typeface="Adobe Caslon Pro Bold"/>
              </a:rPr>
              <a:t>Szcientometrikus</a:t>
            </a:r>
            <a:r>
              <a:rPr lang="en-US" sz="3000" b="1" dirty="0" smtClean="0">
                <a:latin typeface="Adobe Caslon Pro Bold"/>
                <a:cs typeface="Adobe Caslon Pro Bold"/>
              </a:rPr>
              <a:t> </a:t>
            </a:r>
            <a:r>
              <a:rPr lang="en-US" sz="3000" b="1" dirty="0" err="1" smtClean="0">
                <a:latin typeface="Adobe Caslon Pro Bold"/>
                <a:cs typeface="Adobe Caslon Pro Bold"/>
              </a:rPr>
              <a:t>térképek</a:t>
            </a:r>
            <a:r>
              <a:rPr lang="en-US" sz="3000" b="1" dirty="0" smtClean="0">
                <a:latin typeface="Adobe Caslon Pro Bold"/>
                <a:cs typeface="Adobe Caslon Pro Bold"/>
              </a:rPr>
              <a:t> </a:t>
            </a:r>
            <a:r>
              <a:rPr lang="en-US" sz="3000" b="1" dirty="0" err="1" smtClean="0">
                <a:latin typeface="Adobe Caslon Pro Bold"/>
                <a:cs typeface="Adobe Caslon Pro Bold"/>
              </a:rPr>
              <a:t>és</a:t>
            </a:r>
            <a:r>
              <a:rPr lang="en-US" sz="3000" b="1" dirty="0" smtClean="0">
                <a:latin typeface="Adobe Caslon Pro Bold"/>
                <a:cs typeface="Adobe Caslon Pro Bold"/>
              </a:rPr>
              <a:t> </a:t>
            </a:r>
            <a:r>
              <a:rPr lang="en-US" sz="3000" b="1" dirty="0" err="1" smtClean="0">
                <a:latin typeface="Adobe Caslon Pro Bold"/>
                <a:cs typeface="Adobe Caslon Pro Bold"/>
              </a:rPr>
              <a:t>hivatkozási</a:t>
            </a:r>
            <a:r>
              <a:rPr lang="en-US" sz="3000" b="1" dirty="0" smtClean="0">
                <a:latin typeface="Adobe Caslon Pro Bold"/>
                <a:cs typeface="Adobe Caslon Pro Bold"/>
              </a:rPr>
              <a:t> </a:t>
            </a:r>
            <a:r>
              <a:rPr lang="en-US" sz="3000" b="1" dirty="0" err="1" smtClean="0">
                <a:latin typeface="Adobe Caslon Pro Bold"/>
                <a:cs typeface="Adobe Caslon Pro Bold"/>
              </a:rPr>
              <a:t>hálózatok</a:t>
            </a:r>
            <a:endParaRPr lang="en-US" sz="3000" b="1" dirty="0">
              <a:latin typeface="Adobe Caslon Pro Bold"/>
              <a:cs typeface="Adobe Caslon Pro Bold"/>
            </a:endParaRPr>
          </a:p>
        </p:txBody>
      </p:sp>
    </p:spTree>
    <p:extLst>
      <p:ext uri="{BB962C8B-B14F-4D97-AF65-F5344CB8AC3E}">
        <p14:creationId xmlns:p14="http://schemas.microsoft.com/office/powerpoint/2010/main" val="1975718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E:\Makovsky\_ELTE-TTK\D 1\kurzusok\angol nyelvű képzés\03. colonial &amp; national geographies\5339052_913570b99ab91fd5c99b6514df84438c_wm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755" y="300038"/>
            <a:ext cx="7532545" cy="594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9462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8086" y="261268"/>
            <a:ext cx="8745914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b="1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Éghajlati övezetesség</a:t>
            </a:r>
            <a:br>
              <a:rPr lang="hu-HU" b="1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</a:br>
            <a:r>
              <a:rPr lang="hu-HU" sz="2700" b="1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…mint társadalmi konstrukció</a:t>
            </a:r>
            <a:endParaRPr lang="hu-HU" sz="2700" b="1" dirty="0">
              <a:solidFill>
                <a:srgbClr val="000000"/>
              </a:solidFill>
              <a:latin typeface="Adobe Caslon Pro Bold"/>
              <a:cs typeface="Adobe Caslon Pro Bold"/>
            </a:endParaRPr>
          </a:p>
        </p:txBody>
      </p:sp>
      <p:sp>
        <p:nvSpPr>
          <p:cNvPr id="95235" name="AutoShape 2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5236" name="AutoShape 4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5237" name="AutoShape 6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95238" name="Picture 7" descr="E:\Makovsky\_ELTE-TTK\D 1\Tehetségtábor\f_028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438" y="1773238"/>
            <a:ext cx="42783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9" name="Picture 8" descr="E:\Makovsky\_ELTE-TTK\D 1\Tehetségtábor\f_130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582" y="2806247"/>
            <a:ext cx="36734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upload.wikimedia.org/wikipedia/commons/5/58/Mercator_World_Ma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8425"/>
            <a:ext cx="63627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3" name="Picture 4" descr="http://www.mercator-publishing.com/images/410_Gerardus_Mercator_color_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1354138"/>
            <a:ext cx="2651125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4" name="Téglalap 3"/>
          <p:cNvSpPr>
            <a:spLocks noChangeArrowheads="1"/>
          </p:cNvSpPr>
          <p:nvPr/>
        </p:nvSpPr>
        <p:spPr bwMode="auto">
          <a:xfrm>
            <a:off x="6756400" y="5026025"/>
            <a:ext cx="19986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hu-HU" dirty="0"/>
              <a:t>Gerardus Mercator</a:t>
            </a:r>
          </a:p>
          <a:p>
            <a:pPr algn="ctr"/>
            <a:r>
              <a:rPr lang="hu-HU" dirty="0"/>
              <a:t>(</a:t>
            </a:r>
            <a:r>
              <a:rPr lang="hu-HU" dirty="0" smtClean="0"/>
              <a:t>1512–1594</a:t>
            </a:r>
            <a:r>
              <a:rPr lang="hu-HU" dirty="0"/>
              <a:t>)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6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9968"/>
            <a:ext cx="9144000" cy="6985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hu-HU" sz="2700" b="1" dirty="0">
              <a:solidFill>
                <a:srgbClr val="000000"/>
              </a:solidFill>
            </a:endParaRPr>
          </a:p>
        </p:txBody>
      </p:sp>
      <p:sp>
        <p:nvSpPr>
          <p:cNvPr id="95235" name="AutoShape 2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16" name="Picture 2" descr="http://www.davidrumsey.com/rumsey/Size4/D5005/3154000.jpg%3Fuserid%3D15%26username%3Dlunaadmin%26resolution%3D4%26servertype%3DJVA%26cid%3D8%26iid%3DRUMSEY%26vcid%3DNA%26usergroup%3DRumsey3x%26profileid%3D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17" y="7938"/>
            <a:ext cx="9144000" cy="5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ím 1"/>
          <p:cNvSpPr txBox="1">
            <a:spLocks/>
          </p:cNvSpPr>
          <p:nvPr/>
        </p:nvSpPr>
        <p:spPr>
          <a:xfrm>
            <a:off x="-8618" y="5456238"/>
            <a:ext cx="915261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hu-HU" sz="2400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A Mercator-féle vetület</a:t>
            </a:r>
            <a:endParaRPr lang="hu-HU" sz="2400" dirty="0">
              <a:solidFill>
                <a:srgbClr val="000000"/>
              </a:solidFill>
              <a:latin typeface="Adobe Caslon Pro Bold"/>
              <a:cs typeface="Adobe Caslon Pro Bold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669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3" descr="H:\Makovsky\_ELTE-TTK\D 1\Tehetségtábor\Mercator_projection_S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0"/>
            <a:ext cx="8151812" cy="69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58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3" descr="H:\Makovsky\_ELTE-TTK\D 1\Tehetségtábor\Mercator_projection_S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0"/>
            <a:ext cx="8151812" cy="69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:\Makovsky\_ELTE-TTK\D 1\Tehetségtábor\603px-Tissot_indicatrix_world_map_Mercator_proj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8" b="7743"/>
          <a:stretch/>
        </p:blipFill>
        <p:spPr bwMode="auto">
          <a:xfrm>
            <a:off x="1008063" y="-10715"/>
            <a:ext cx="8097837" cy="686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49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b="1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Relatív méretek!</a:t>
            </a:r>
            <a:endParaRPr lang="hu-HU" b="1" dirty="0">
              <a:solidFill>
                <a:srgbClr val="000000"/>
              </a:solidFill>
              <a:latin typeface="Adobe Caslon Pro Bold"/>
              <a:cs typeface="Adobe Caslon Pro Bold"/>
            </a:endParaRPr>
          </a:p>
        </p:txBody>
      </p:sp>
      <p:pic>
        <p:nvPicPr>
          <p:cNvPr id="117763" name="Picture 2" descr="http://www.pratham.name/images/mercato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276475"/>
            <a:ext cx="5827712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4" name="Téglalap 3"/>
          <p:cNvSpPr>
            <a:spLocks noChangeArrowheads="1"/>
          </p:cNvSpPr>
          <p:nvPr/>
        </p:nvSpPr>
        <p:spPr bwMode="auto">
          <a:xfrm>
            <a:off x="1258888" y="5548313"/>
            <a:ext cx="7561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dirty="0">
                <a:hlinkClick r:id="rId4"/>
              </a:rPr>
              <a:t>http://gmaps-samples.googlecode.com/svn/trunk/poly/puzzledrag.html</a:t>
            </a:r>
            <a:endParaRPr lang="hu-HU" dirty="0"/>
          </a:p>
        </p:txBody>
      </p:sp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25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7" name="Picture 2" descr="H:\Makovsky\_ELTE-TTK\D 1\Tehetségtábor\Gall–Peters_projection_S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54" y="713899"/>
            <a:ext cx="8482811" cy="5415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H:\Makovsky\_ELTE-TTK\D 1\Tehetségtábor\800px-Tissot_indicatrix_world_map_Gall-Peters_equal-area_proj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67" y="713900"/>
            <a:ext cx="8475748" cy="538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28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62" y="660400"/>
            <a:ext cx="8518238" cy="5343059"/>
          </a:xfrm>
          <a:prstGeom prst="rect">
            <a:avLst/>
          </a:prstGeom>
        </p:spPr>
      </p:pic>
      <p:sp>
        <p:nvSpPr>
          <p:cNvPr id="5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020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9144000" cy="64859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" y="6374368"/>
            <a:ext cx="9017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dobe Caslon Pro"/>
                <a:cs typeface="Adobe Caslon Pro"/>
              </a:rPr>
              <a:t>https://</a:t>
            </a:r>
            <a:r>
              <a:rPr lang="en-GB" sz="1400" dirty="0" err="1">
                <a:latin typeface="Adobe Caslon Pro"/>
                <a:cs typeface="Adobe Caslon Pro"/>
              </a:rPr>
              <a:t>www.mapworld.com.au</a:t>
            </a:r>
            <a:r>
              <a:rPr lang="en-GB" sz="1400" dirty="0">
                <a:latin typeface="Adobe Caslon Pro"/>
                <a:cs typeface="Adobe Caslon Pro"/>
              </a:rPr>
              <a:t>/products/</a:t>
            </a:r>
            <a:r>
              <a:rPr lang="en-GB" sz="1400" dirty="0" err="1">
                <a:latin typeface="Adobe Caslon Pro"/>
                <a:cs typeface="Adobe Caslon Pro"/>
              </a:rPr>
              <a:t>australia</a:t>
            </a:r>
            <a:r>
              <a:rPr lang="en-GB" sz="1400" dirty="0">
                <a:latin typeface="Adobe Caslon Pro"/>
                <a:cs typeface="Adobe Caslon Pro"/>
              </a:rPr>
              <a:t>-upside-down-world-map-in-envelope</a:t>
            </a:r>
          </a:p>
        </p:txBody>
      </p:sp>
    </p:spTree>
    <p:extLst>
      <p:ext uri="{BB962C8B-B14F-4D97-AF65-F5344CB8AC3E}">
        <p14:creationId xmlns:p14="http://schemas.microsoft.com/office/powerpoint/2010/main" val="74059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9550" y="223168"/>
            <a:ext cx="8564449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b="1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O-T térképek</a:t>
            </a:r>
            <a:endParaRPr lang="hu-HU" sz="2700" b="1" dirty="0">
              <a:solidFill>
                <a:srgbClr val="000000"/>
              </a:solidFill>
              <a:latin typeface="Adobe Caslon Pro Bold"/>
              <a:cs typeface="Adobe Caslon Pro Bold"/>
            </a:endParaRPr>
          </a:p>
        </p:txBody>
      </p:sp>
      <p:sp>
        <p:nvSpPr>
          <p:cNvPr id="95235" name="AutoShape 2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5236" name="AutoShape 4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5237" name="AutoShape 6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0" y="1608371"/>
            <a:ext cx="4508500" cy="4533900"/>
          </a:xfrm>
          <a:prstGeom prst="rect">
            <a:avLst/>
          </a:prstGeom>
        </p:spPr>
      </p:pic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55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00" y="34925"/>
            <a:ext cx="5232400" cy="682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70051" y="65087"/>
            <a:ext cx="3441413" cy="1882776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hu-HU" sz="4000" dirty="0" smtClean="0">
                <a:solidFill>
                  <a:srgbClr val="000000"/>
                </a:solidFill>
                <a:latin typeface="Adobe Caslon Pro Bold"/>
                <a:cs typeface="Adobe Caslon Pro Bold"/>
              </a:rPr>
              <a:t>Metageográfia</a:t>
            </a:r>
            <a:endParaRPr lang="hu-HU" sz="4000" dirty="0">
              <a:solidFill>
                <a:srgbClr val="000000"/>
              </a:solidFill>
              <a:latin typeface="Adobe Caslon Pro Bold"/>
              <a:cs typeface="Adobe Caslon Pro Bold"/>
            </a:endParaRPr>
          </a:p>
        </p:txBody>
      </p:sp>
      <p:sp>
        <p:nvSpPr>
          <p:cNvPr id="119813" name="Téglalap 4"/>
          <p:cNvSpPr>
            <a:spLocks noChangeArrowheads="1"/>
          </p:cNvSpPr>
          <p:nvPr/>
        </p:nvSpPr>
        <p:spPr bwMode="auto">
          <a:xfrm>
            <a:off x="770051" y="5663307"/>
            <a:ext cx="32971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hu-HU" sz="1600" dirty="0" smtClean="0">
                <a:latin typeface="Adobe Caslon Pro"/>
                <a:cs typeface="Adobe Caslon Pro"/>
              </a:rPr>
              <a:t>Lewis, M. W., Wigen, K. (</a:t>
            </a:r>
            <a:r>
              <a:rPr lang="hu-HU" sz="1600" dirty="0">
                <a:latin typeface="Adobe Caslon Pro"/>
                <a:cs typeface="Adobe Caslon Pro"/>
              </a:rPr>
              <a:t>1997</a:t>
            </a:r>
            <a:r>
              <a:rPr lang="hu-HU" sz="1600" dirty="0" smtClean="0">
                <a:latin typeface="Adobe Caslon Pro"/>
                <a:cs typeface="Adobe Caslon Pro"/>
              </a:rPr>
              <a:t>):</a:t>
            </a:r>
          </a:p>
          <a:p>
            <a:r>
              <a:rPr lang="hu-HU" sz="1600" dirty="0" smtClean="0">
                <a:latin typeface="Adobe Caslon Pro"/>
                <a:cs typeface="Adobe Caslon Pro"/>
              </a:rPr>
              <a:t>The Myth of Continents: A Critique of Metageography. Berkeley: University of California Press.</a:t>
            </a:r>
            <a:endParaRPr lang="hu-HU" sz="1600" dirty="0">
              <a:latin typeface="Adobe Caslon Pro"/>
              <a:cs typeface="Adobe Caslon Pro"/>
            </a:endParaRPr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774700" y="1889125"/>
            <a:ext cx="3292475" cy="4800600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Adobe Caslon Pro"/>
                <a:cs typeface="Adobe Caslon Pro"/>
              </a:rPr>
              <a:t>Földrészek, „természetes” területegységek kitalálása</a:t>
            </a:r>
          </a:p>
          <a:p>
            <a:pPr lvl="1"/>
            <a:r>
              <a:rPr lang="hu-HU" sz="2000" dirty="0" smtClean="0">
                <a:latin typeface="Adobe Caslon Pro"/>
                <a:cs typeface="Adobe Caslon Pro"/>
              </a:rPr>
              <a:t>Pl. „Latin-Amerika” III. Napóleon birodalmi vágyálmából született</a:t>
            </a:r>
          </a:p>
          <a:p>
            <a:r>
              <a:rPr lang="hu-HU" sz="2400" dirty="0" smtClean="0">
                <a:latin typeface="Adobe Caslon Pro"/>
                <a:cs typeface="Adobe Caslon Pro"/>
              </a:rPr>
              <a:t>Kontinentalizmus</a:t>
            </a:r>
            <a:endParaRPr lang="hu-HU" sz="2400" dirty="0">
              <a:latin typeface="Adobe Caslon Pro"/>
              <a:cs typeface="Adobe Caslon Pro"/>
            </a:endParaRPr>
          </a:p>
          <a:p>
            <a:pPr marL="0" indent="0">
              <a:buNone/>
            </a:pPr>
            <a:endParaRPr lang="hu-HU" sz="2400" dirty="0" smtClean="0">
              <a:latin typeface="Adobe Caslon Pro"/>
              <a:cs typeface="Adobe Caslon Pro"/>
            </a:endParaRPr>
          </a:p>
        </p:txBody>
      </p:sp>
      <p:sp>
        <p:nvSpPr>
          <p:cNvPr id="8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3976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Adobe Caslon Pro Bold"/>
                <a:cs typeface="Adobe Caslon Pro Bold"/>
              </a:rPr>
              <a:t>Miért</a:t>
            </a:r>
            <a:r>
              <a:rPr lang="en-US" dirty="0" smtClean="0">
                <a:latin typeface="Adobe Caslon Pro Bold"/>
                <a:cs typeface="Adobe Caslon Pro Bold"/>
              </a:rPr>
              <a:t> </a:t>
            </a:r>
            <a:r>
              <a:rPr lang="en-US" dirty="0" err="1" smtClean="0">
                <a:latin typeface="Adobe Caslon Pro Bold"/>
                <a:cs typeface="Adobe Caslon Pro Bold"/>
              </a:rPr>
              <a:t>kell</a:t>
            </a:r>
            <a:r>
              <a:rPr lang="en-US" dirty="0" smtClean="0">
                <a:latin typeface="Adobe Caslon Pro Bold"/>
                <a:cs typeface="Adobe Caslon Pro Bold"/>
              </a:rPr>
              <a:t> </a:t>
            </a:r>
            <a:r>
              <a:rPr lang="en-US" dirty="0" err="1" smtClean="0">
                <a:latin typeface="Adobe Caslon Pro Bold"/>
                <a:cs typeface="Adobe Caslon Pro Bold"/>
              </a:rPr>
              <a:t>kritikai</a:t>
            </a:r>
            <a:r>
              <a:rPr lang="en-US" dirty="0" smtClean="0">
                <a:latin typeface="Adobe Caslon Pro Bold"/>
                <a:cs typeface="Adobe Caslon Pro Bold"/>
              </a:rPr>
              <a:t> </a:t>
            </a:r>
            <a:r>
              <a:rPr lang="en-US" dirty="0" err="1" smtClean="0">
                <a:latin typeface="Adobe Caslon Pro Bold"/>
                <a:cs typeface="Adobe Caslon Pro Bold"/>
              </a:rPr>
              <a:t>tudományföldrajz</a:t>
            </a:r>
            <a:r>
              <a:rPr lang="en-US" dirty="0" smtClean="0">
                <a:latin typeface="Adobe Caslon Pro Bold"/>
                <a:cs typeface="Adobe Caslon Pro Bold"/>
              </a:rPr>
              <a:t>?</a:t>
            </a:r>
            <a:endParaRPr lang="en-US" dirty="0">
              <a:latin typeface="Adobe Caslon Pro Bold"/>
              <a:cs typeface="Adobe Caslon Pro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4" y="1816100"/>
            <a:ext cx="7921625" cy="4398963"/>
          </a:xfrm>
        </p:spPr>
        <p:txBody>
          <a:bodyPr>
            <a:normAutofit/>
          </a:bodyPr>
          <a:lstStyle/>
          <a:p>
            <a:r>
              <a:rPr lang="en-US" dirty="0" err="1">
                <a:latin typeface="Adobe Caslon Pro"/>
                <a:cs typeface="Adobe Caslon Pro"/>
              </a:rPr>
              <a:t>H</a:t>
            </a:r>
            <a:r>
              <a:rPr lang="en-US" dirty="0" err="1" smtClean="0">
                <a:latin typeface="Adobe Caslon Pro"/>
                <a:cs typeface="Adobe Caslon Pro"/>
              </a:rPr>
              <a:t>álózatok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>
                <a:latin typeface="Adobe Caslon Pro"/>
                <a:cs typeface="Adobe Caslon Pro"/>
              </a:rPr>
              <a:t>vs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err="1">
                <a:latin typeface="Adobe Caslon Pro"/>
                <a:cs typeface="Adobe Caslon Pro"/>
              </a:rPr>
              <a:t>strukturális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viszonyok</a:t>
            </a:r>
            <a:endParaRPr lang="en-US" dirty="0" smtClean="0">
              <a:latin typeface="Adobe Caslon Pro"/>
              <a:cs typeface="Adobe Caslon Pro"/>
            </a:endParaRPr>
          </a:p>
          <a:p>
            <a:pPr lvl="1"/>
            <a:r>
              <a:rPr lang="en-US" dirty="0" err="1" smtClean="0">
                <a:latin typeface="Adobe Caslon Pro"/>
                <a:cs typeface="Adobe Caslon Pro"/>
              </a:rPr>
              <a:t>Hegemóniaváltások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szerint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képződő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diskurzusok</a:t>
            </a:r>
            <a:r>
              <a:rPr lang="en-US" dirty="0" smtClean="0">
                <a:latin typeface="Adobe Caslon Pro"/>
                <a:cs typeface="Adobe Caslon Pro"/>
              </a:rPr>
              <a:t>, </a:t>
            </a:r>
            <a:r>
              <a:rPr lang="en-US" dirty="0" err="1" smtClean="0">
                <a:latin typeface="Adobe Caslon Pro"/>
                <a:cs typeface="Adobe Caslon Pro"/>
              </a:rPr>
              <a:t>tudásminták</a:t>
            </a:r>
            <a:r>
              <a:rPr lang="en-US" dirty="0" smtClean="0">
                <a:latin typeface="Adobe Caslon Pro"/>
                <a:cs typeface="Adobe Caslon Pro"/>
              </a:rPr>
              <a:t>, </a:t>
            </a:r>
            <a:r>
              <a:rPr lang="en-US" dirty="0" err="1" smtClean="0">
                <a:latin typeface="Adobe Caslon Pro"/>
                <a:cs typeface="Adobe Caslon Pro"/>
              </a:rPr>
              <a:t>áramlási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láncolatok</a:t>
            </a:r>
            <a:endParaRPr lang="en-US" dirty="0">
              <a:latin typeface="Adobe Caslon Pro"/>
              <a:cs typeface="Adobe Caslon Pro"/>
            </a:endParaRPr>
          </a:p>
          <a:p>
            <a:r>
              <a:rPr lang="en-US" dirty="0" err="1" smtClean="0">
                <a:latin typeface="Adobe Caslon Pro"/>
                <a:cs typeface="Adobe Caslon Pro"/>
              </a:rPr>
              <a:t>Globális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tudománytörténet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szükségessége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transznacionális</a:t>
            </a:r>
            <a:r>
              <a:rPr lang="en-US" dirty="0" smtClean="0">
                <a:latin typeface="Adobe Caslon Pro"/>
                <a:cs typeface="Adobe Caslon Pro"/>
              </a:rPr>
              <a:t> </a:t>
            </a:r>
            <a:r>
              <a:rPr lang="en-US" dirty="0" err="1" smtClean="0">
                <a:latin typeface="Adobe Caslon Pro"/>
                <a:cs typeface="Adobe Caslon Pro"/>
              </a:rPr>
              <a:t>szemléletben</a:t>
            </a:r>
            <a:endParaRPr lang="en-US" dirty="0" smtClean="0">
              <a:latin typeface="Adobe Caslon Pro"/>
              <a:cs typeface="Adobe Caslon Pro"/>
            </a:endParaRPr>
          </a:p>
          <a:p>
            <a:r>
              <a:rPr lang="en-US" dirty="0" err="1">
                <a:latin typeface="Adobe Caslon Pro"/>
                <a:cs typeface="Adobe Caslon Pro"/>
              </a:rPr>
              <a:t>Kik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err="1">
                <a:latin typeface="Adobe Caslon Pro"/>
                <a:cs typeface="Adobe Caslon Pro"/>
              </a:rPr>
              <a:t>maradnak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err="1">
                <a:latin typeface="Adobe Caslon Pro"/>
                <a:cs typeface="Adobe Caslon Pro"/>
              </a:rPr>
              <a:t>ki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err="1">
                <a:latin typeface="Adobe Caslon Pro"/>
                <a:cs typeface="Adobe Caslon Pro"/>
              </a:rPr>
              <a:t>az</a:t>
            </a:r>
            <a:r>
              <a:rPr lang="en-US" dirty="0">
                <a:latin typeface="Adobe Caslon Pro"/>
                <a:cs typeface="Adobe Caslon Pro"/>
              </a:rPr>
              <a:t> </a:t>
            </a:r>
            <a:r>
              <a:rPr lang="en-US" dirty="0" err="1">
                <a:latin typeface="Adobe Caslon Pro"/>
                <a:cs typeface="Adobe Caslon Pro"/>
              </a:rPr>
              <a:t>elbeszélésből</a:t>
            </a:r>
            <a:r>
              <a:rPr lang="en-US" dirty="0">
                <a:latin typeface="Adobe Caslon Pro"/>
                <a:cs typeface="Adobe Caslon Pro"/>
              </a:rPr>
              <a:t>?</a:t>
            </a:r>
          </a:p>
          <a:p>
            <a:pPr lvl="1"/>
            <a:r>
              <a:rPr lang="en-US" sz="2400" dirty="0" err="1">
                <a:latin typeface="Adobe Caslon Pro"/>
                <a:cs typeface="Adobe Caslon Pro"/>
              </a:rPr>
              <a:t>Helybeliek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>
                <a:latin typeface="Adobe Caslon Pro"/>
                <a:cs typeface="Adobe Caslon Pro"/>
              </a:rPr>
              <a:t>segítők</a:t>
            </a:r>
            <a:r>
              <a:rPr lang="en-US" sz="2400" dirty="0">
                <a:latin typeface="Adobe Caslon Pro"/>
                <a:cs typeface="Adobe Caslon Pro"/>
              </a:rPr>
              <a:t>, </a:t>
            </a:r>
            <a:r>
              <a:rPr lang="en-US" sz="2400" dirty="0" err="1" smtClean="0">
                <a:latin typeface="Adobe Caslon Pro"/>
                <a:cs typeface="Adobe Caslon Pro"/>
              </a:rPr>
              <a:t>tolmácsok</a:t>
            </a:r>
            <a:r>
              <a:rPr lang="en-US" sz="2400" dirty="0" smtClean="0">
                <a:latin typeface="Adobe Caslon Pro"/>
                <a:cs typeface="Adobe Caslon Pro"/>
              </a:rPr>
              <a:t>, </a:t>
            </a:r>
            <a:r>
              <a:rPr lang="en-US" sz="2400" dirty="0" err="1" smtClean="0">
                <a:latin typeface="Adobe Caslon Pro"/>
                <a:cs typeface="Adobe Caslon Pro"/>
              </a:rPr>
              <a:t>munkások</a:t>
            </a:r>
            <a:r>
              <a:rPr lang="en-US" sz="2400" dirty="0" smtClean="0">
                <a:latin typeface="Adobe Caslon Pro"/>
                <a:cs typeface="Adobe Caslon Pro"/>
              </a:rPr>
              <a:t>…</a:t>
            </a:r>
          </a:p>
          <a:p>
            <a:pPr lvl="1"/>
            <a:r>
              <a:rPr lang="en-US" sz="2400" dirty="0" err="1" smtClean="0">
                <a:latin typeface="Adobe Caslon Pro"/>
                <a:cs typeface="Adobe Caslon Pro"/>
              </a:rPr>
              <a:t>Helyi</a:t>
            </a:r>
            <a:r>
              <a:rPr lang="en-US" sz="2400" dirty="0" smtClean="0">
                <a:latin typeface="Adobe Caslon Pro"/>
                <a:cs typeface="Adobe Caslon Pro"/>
              </a:rPr>
              <a:t> </a:t>
            </a:r>
            <a:r>
              <a:rPr lang="en-US" sz="2400" dirty="0" err="1" smtClean="0">
                <a:latin typeface="Adobe Caslon Pro"/>
                <a:cs typeface="Adobe Caslon Pro"/>
              </a:rPr>
              <a:t>tudósok</a:t>
            </a:r>
            <a:r>
              <a:rPr lang="en-US" sz="2400" dirty="0" smtClean="0">
                <a:latin typeface="Adobe Caslon Pro"/>
                <a:cs typeface="Adobe Caslon Pro"/>
              </a:rPr>
              <a:t>, </a:t>
            </a:r>
            <a:r>
              <a:rPr lang="en-US" sz="2400" dirty="0" err="1" smtClean="0">
                <a:latin typeface="Adobe Caslon Pro"/>
                <a:cs typeface="Adobe Caslon Pro"/>
              </a:rPr>
              <a:t>tudás</a:t>
            </a:r>
            <a:r>
              <a:rPr lang="en-US" sz="2400" dirty="0" smtClean="0">
                <a:latin typeface="Adobe Caslon Pro"/>
                <a:cs typeface="Adobe Caslon Pro"/>
              </a:rPr>
              <a:t>, </a:t>
            </a:r>
            <a:r>
              <a:rPr lang="en-US" sz="2400" dirty="0" err="1" smtClean="0">
                <a:latin typeface="Adobe Caslon Pro"/>
                <a:cs typeface="Adobe Caslon Pro"/>
              </a:rPr>
              <a:t>tudomány</a:t>
            </a:r>
            <a:r>
              <a:rPr lang="en-US" sz="2400" dirty="0" smtClean="0">
                <a:latin typeface="Adobe Caslon Pro"/>
                <a:cs typeface="Adobe Caslon Pro"/>
              </a:rPr>
              <a:t>, </a:t>
            </a:r>
            <a:r>
              <a:rPr lang="en-US" sz="2400" dirty="0" err="1" smtClean="0">
                <a:latin typeface="Adobe Caslon Pro"/>
                <a:cs typeface="Adobe Caslon Pro"/>
              </a:rPr>
              <a:t>hagyományok</a:t>
            </a:r>
            <a:r>
              <a:rPr lang="en-US" sz="2400" dirty="0" smtClean="0">
                <a:latin typeface="Adobe Caslon Pro"/>
                <a:cs typeface="Adobe Caslon Pro"/>
              </a:rPr>
              <a:t>…</a:t>
            </a:r>
          </a:p>
          <a:p>
            <a:endParaRPr lang="en-US" dirty="0">
              <a:latin typeface="Adobe Caslon Pro"/>
              <a:cs typeface="Adobe Caslon Pro"/>
            </a:endParaRPr>
          </a:p>
          <a:p>
            <a:endParaRPr lang="en-US" dirty="0" smtClean="0">
              <a:latin typeface="Adobe Caslon Pro"/>
              <a:cs typeface="Adobe Caslon Pro"/>
            </a:endParaRPr>
          </a:p>
          <a:p>
            <a:endParaRPr lang="en-US" dirty="0">
              <a:latin typeface="Adobe Caslon Pro"/>
              <a:cs typeface="Adobe Caslon Pro"/>
            </a:endParaRPr>
          </a:p>
        </p:txBody>
      </p:sp>
      <p:sp>
        <p:nvSpPr>
          <p:cNvPr id="5" name="AutoShape 2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6" name="AutoShape 4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7" name="AutoShape 6" descr="http://www.mozaweb.hu/course/foldrajz_9/jpg_big/f_028-2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625761" y="6429920"/>
            <a:ext cx="851825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BCE Tudománykommunikáció Konferencia | 2018</a:t>
            </a:r>
            <a:r>
              <a:rPr lang="hu-HU" sz="1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 </a:t>
            </a:r>
            <a:r>
              <a:rPr lang="hu-HU" sz="1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május 11.</a:t>
            </a:r>
            <a:endParaRPr lang="hu-HU" sz="14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916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</TotalTime>
  <Words>1743</Words>
  <Application>Microsoft Macintosh PowerPoint</Application>
  <PresentationFormat>On-screen Show (4:3)</PresentationFormat>
  <Paragraphs>184</Paragraphs>
  <Slides>54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A tudományos tudás földrajza és tudományunk eurocentrikussága   </vt:lpstr>
      <vt:lpstr>Helyes és helytelen tudomány(ok)</vt:lpstr>
      <vt:lpstr>A tudományos tudás történeti földrajza</vt:lpstr>
      <vt:lpstr>PowerPoint Presentation</vt:lpstr>
      <vt:lpstr>Anti-eurocentrikus történetírás</vt:lpstr>
      <vt:lpstr>PowerPoint Presentation</vt:lpstr>
      <vt:lpstr>A tudományos tudás politikai gazdaságtana</vt:lpstr>
      <vt:lpstr>PowerPoint Presentation</vt:lpstr>
      <vt:lpstr>PowerPoint Presentation</vt:lpstr>
      <vt:lpstr>Diszciplináris határok?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Beszédterek, olvasás földrajzai, heremeneutikai kapuőrök</vt:lpstr>
      <vt:lpstr>A test léptéke</vt:lpstr>
      <vt:lpstr>PowerPoint Presentation</vt:lpstr>
      <vt:lpstr>PowerPoint Presentation</vt:lpstr>
      <vt:lpstr>A táj szerepe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Szcientometrikus térképek és hivatkozási hálózatok</vt:lpstr>
      <vt:lpstr>PowerPoint Presentation</vt:lpstr>
      <vt:lpstr>Éghajlati övezetesség …mint társadalmi konstrukció</vt:lpstr>
      <vt:lpstr>PowerPoint Presentation</vt:lpstr>
      <vt:lpstr>PowerPoint Presentation</vt:lpstr>
      <vt:lpstr>PowerPoint Presentation</vt:lpstr>
      <vt:lpstr>PowerPoint Presentation</vt:lpstr>
      <vt:lpstr>Relatív méretek!</vt:lpstr>
      <vt:lpstr>PowerPoint Presentation</vt:lpstr>
      <vt:lpstr>PowerPoint Presentation</vt:lpstr>
      <vt:lpstr>PowerPoint Presentation</vt:lpstr>
      <vt:lpstr>O-T térképek</vt:lpstr>
      <vt:lpstr>Metageográfia</vt:lpstr>
      <vt:lpstr>Miért kell kritikai tudományföldrajz?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Zoltán Ginelli</dc:creator>
  <cp:lastModifiedBy>Zoltán Ginelli</cp:lastModifiedBy>
  <cp:revision>101</cp:revision>
  <dcterms:created xsi:type="dcterms:W3CDTF">2017-04-24T11:49:22Z</dcterms:created>
  <dcterms:modified xsi:type="dcterms:W3CDTF">2018-09-05T09:29:06Z</dcterms:modified>
</cp:coreProperties>
</file>